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70" r:id="rId3"/>
    <p:sldId id="257" r:id="rId4"/>
    <p:sldId id="271" r:id="rId5"/>
    <p:sldId id="263" r:id="rId6"/>
    <p:sldId id="266" r:id="rId7"/>
    <p:sldId id="272" r:id="rId8"/>
    <p:sldId id="273" r:id="rId9"/>
    <p:sldId id="264" r:id="rId10"/>
    <p:sldId id="265" r:id="rId11"/>
    <p:sldId id="274" r:id="rId12"/>
    <p:sldId id="275" r:id="rId13"/>
    <p:sldId id="283" r:id="rId14"/>
    <p:sldId id="281" r:id="rId15"/>
    <p:sldId id="279" r:id="rId16"/>
    <p:sldId id="280" r:id="rId17"/>
    <p:sldId id="278" r:id="rId18"/>
    <p:sldId id="277" r:id="rId19"/>
    <p:sldId id="276" r:id="rId20"/>
    <p:sldId id="284" r:id="rId21"/>
    <p:sldId id="285" r:id="rId22"/>
    <p:sldId id="286" r:id="rId23"/>
    <p:sldId id="267" r:id="rId24"/>
    <p:sldId id="258" r:id="rId25"/>
    <p:sldId id="269" r:id="rId26"/>
    <p:sldId id="268" r:id="rId27"/>
    <p:sldId id="289" r:id="rId28"/>
    <p:sldId id="290" r:id="rId29"/>
    <p:sldId id="293" r:id="rId30"/>
    <p:sldId id="292" r:id="rId31"/>
    <p:sldId id="291" r:id="rId32"/>
    <p:sldId id="294" r:id="rId33"/>
    <p:sldId id="295" r:id="rId34"/>
    <p:sldId id="296" r:id="rId35"/>
    <p:sldId id="297" r:id="rId36"/>
    <p:sldId id="298" r:id="rId37"/>
    <p:sldId id="299" r:id="rId38"/>
    <p:sldId id="300" r:id="rId39"/>
    <p:sldId id="301" r:id="rId40"/>
    <p:sldId id="287" r:id="rId41"/>
    <p:sldId id="288" r:id="rId42"/>
    <p:sldId id="259" r:id="rId43"/>
    <p:sldId id="302" r:id="rId44"/>
    <p:sldId id="260" r:id="rId45"/>
    <p:sldId id="303" r:id="rId46"/>
    <p:sldId id="261" r:id="rId47"/>
    <p:sldId id="282" r:id="rId48"/>
    <p:sldId id="262" r:id="rId49"/>
    <p:sldId id="304" r:id="rId50"/>
    <p:sldId id="305"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594"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076A3-995B-42D6-BC0E-658E86A4131E}" type="datetimeFigureOut">
              <a:rPr lang="en-US" smtClean="0"/>
              <a:t>12/22/2024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841349-BB9F-46EE-8222-97C9FE62E2B2}" type="slidenum">
              <a:rPr lang="en-US" smtClean="0"/>
              <a:t>‹#›</a:t>
            </a:fld>
            <a:endParaRPr lang="en-US"/>
          </a:p>
        </p:txBody>
      </p:sp>
    </p:spTree>
    <p:extLst>
      <p:ext uri="{BB962C8B-B14F-4D97-AF65-F5344CB8AC3E}">
        <p14:creationId xmlns:p14="http://schemas.microsoft.com/office/powerpoint/2010/main" val="4143107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841349-BB9F-46EE-8222-97C9FE62E2B2}" type="slidenum">
              <a:rPr lang="en-US" smtClean="0"/>
              <a:t>26</a:t>
            </a:fld>
            <a:endParaRPr lang="en-US"/>
          </a:p>
        </p:txBody>
      </p:sp>
    </p:spTree>
    <p:extLst>
      <p:ext uri="{BB962C8B-B14F-4D97-AF65-F5344CB8AC3E}">
        <p14:creationId xmlns:p14="http://schemas.microsoft.com/office/powerpoint/2010/main" val="3160889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12/22/2024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12/22/2024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Cloud_computing#cite_note-:0-1" TargetMode="External"/><Relationship Id="rId2" Type="http://schemas.openxmlformats.org/officeDocument/2006/relationships/hyperlink" Target="https://en.wikipedia.org/wiki/International_Organization_for_Standardization"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4344"/>
            <a:ext cx="7772400" cy="1355498"/>
          </a:xfrm>
        </p:spPr>
        <p:txBody>
          <a:bodyPr/>
          <a:lstStyle/>
          <a:p>
            <a:r>
              <a:rPr dirty="0"/>
              <a:t>Cloud Computing</a:t>
            </a:r>
          </a:p>
        </p:txBody>
      </p:sp>
      <p:pic>
        <p:nvPicPr>
          <p:cNvPr id="2052" name="Picture 4" descr="Demystifying Cloud Computing: An overview for Non-Technical Managers and  Executives">
            <a:extLst>
              <a:ext uri="{FF2B5EF4-FFF2-40B4-BE49-F238E27FC236}">
                <a16:creationId xmlns:a16="http://schemas.microsoft.com/office/drawing/2014/main" id="{7E4BB433-560D-CEEA-1F20-DD4CB366A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79841"/>
            <a:ext cx="84582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292CA3-1B58-A480-8C06-F2B98CAF1006}"/>
              </a:ext>
            </a:extLst>
          </p:cNvPr>
          <p:cNvSpPr>
            <a:spLocks noGrp="1"/>
          </p:cNvSpPr>
          <p:nvPr>
            <p:ph idx="1"/>
          </p:nvPr>
        </p:nvSpPr>
        <p:spPr>
          <a:xfrm>
            <a:off x="457200" y="317242"/>
            <a:ext cx="8229600" cy="5808922"/>
          </a:xfrm>
        </p:spPr>
        <p:txBody>
          <a:bodyPr>
            <a:normAutofit fontScale="92500" lnSpcReduction="20000"/>
          </a:bodyPr>
          <a:lstStyle/>
          <a:p>
            <a:pPr marL="0" indent="0">
              <a:buNone/>
            </a:pPr>
            <a:r>
              <a:rPr lang="en-US" b="1" dirty="0"/>
              <a:t>What the Cloud Actually Is</a:t>
            </a:r>
          </a:p>
          <a:p>
            <a:pPr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"cloud" refers to </a:t>
            </a:r>
            <a:r>
              <a:rPr lang="en-US" b="1" dirty="0">
                <a:solidFill>
                  <a:srgbClr val="FF0000"/>
                </a:solidFill>
                <a:latin typeface="Times New Roman" panose="02020603050405020304" pitchFamily="18" charset="0"/>
                <a:cs typeface="Times New Roman" panose="02020603050405020304" pitchFamily="18" charset="0"/>
              </a:rPr>
              <a:t>data centers</a:t>
            </a:r>
            <a:r>
              <a:rPr lang="en-US" dirty="0">
                <a:latin typeface="Times New Roman" panose="02020603050405020304" pitchFamily="18" charset="0"/>
                <a:cs typeface="Times New Roman" panose="02020603050405020304" pitchFamily="18" charset="0"/>
              </a:rPr>
              <a:t>—large facilities filled with physical servers, storage systems, and networking equipment. These data centers are located around the world and owned by companies like Amazon, Microsoft, and Google.</a:t>
            </a:r>
          </a:p>
          <a:p>
            <a:pPr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Key Features of the Cloud:</a:t>
            </a:r>
            <a:endParaRPr lang="en-US" dirty="0">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Distributed</a:t>
            </a:r>
            <a:r>
              <a:rPr lang="en-US" dirty="0">
                <a:latin typeface="Times New Roman" panose="02020603050405020304" pitchFamily="18" charset="0"/>
                <a:cs typeface="Times New Roman" panose="02020603050405020304" pitchFamily="18" charset="0"/>
              </a:rPr>
              <a:t>: Data is spread across multiple locations for reliability.</a:t>
            </a: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Virtualized</a:t>
            </a:r>
            <a:r>
              <a:rPr lang="en-US" dirty="0">
                <a:latin typeface="Times New Roman" panose="02020603050405020304" pitchFamily="18" charset="0"/>
                <a:cs typeface="Times New Roman" panose="02020603050405020304" pitchFamily="18" charset="0"/>
              </a:rPr>
              <a:t>: Resources are allocated and scaled dynamically.</a:t>
            </a:r>
          </a:p>
          <a:p>
            <a:pPr marL="742950" lvl="1" indent="-285750" algn="just">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Managed</a:t>
            </a:r>
            <a:r>
              <a:rPr lang="en-US" dirty="0">
                <a:latin typeface="Times New Roman" panose="02020603050405020304" pitchFamily="18" charset="0"/>
                <a:cs typeface="Times New Roman" panose="02020603050405020304" pitchFamily="18" charset="0"/>
              </a:rPr>
              <a:t>: Providers handle maintenance, security, and updates.</a:t>
            </a:r>
          </a:p>
          <a:p>
            <a:endParaRPr lang="en-US" dirty="0"/>
          </a:p>
        </p:txBody>
      </p:sp>
    </p:spTree>
    <p:extLst>
      <p:ext uri="{BB962C8B-B14F-4D97-AF65-F5344CB8AC3E}">
        <p14:creationId xmlns:p14="http://schemas.microsoft.com/office/powerpoint/2010/main" val="132776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36F71-EE33-3409-A9BF-76E393C9B7D9}"/>
              </a:ext>
            </a:extLst>
          </p:cNvPr>
          <p:cNvPicPr>
            <a:picLocks noChangeAspect="1"/>
          </p:cNvPicPr>
          <p:nvPr/>
        </p:nvPicPr>
        <p:blipFill>
          <a:blip r:embed="rId2"/>
          <a:stretch>
            <a:fillRect/>
          </a:stretch>
        </p:blipFill>
        <p:spPr>
          <a:xfrm>
            <a:off x="83976" y="307910"/>
            <a:ext cx="8910734" cy="6158204"/>
          </a:xfrm>
          <a:prstGeom prst="rect">
            <a:avLst/>
          </a:prstGeom>
        </p:spPr>
      </p:pic>
    </p:spTree>
    <p:extLst>
      <p:ext uri="{BB962C8B-B14F-4D97-AF65-F5344CB8AC3E}">
        <p14:creationId xmlns:p14="http://schemas.microsoft.com/office/powerpoint/2010/main" val="942461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D1FE23-3A83-C1B5-1403-94D568C37857}"/>
              </a:ext>
            </a:extLst>
          </p:cNvPr>
          <p:cNvPicPr>
            <a:picLocks noChangeAspect="1"/>
          </p:cNvPicPr>
          <p:nvPr/>
        </p:nvPicPr>
        <p:blipFill>
          <a:blip r:embed="rId2"/>
          <a:stretch>
            <a:fillRect/>
          </a:stretch>
        </p:blipFill>
        <p:spPr>
          <a:xfrm>
            <a:off x="121298" y="410547"/>
            <a:ext cx="8873412" cy="5747657"/>
          </a:xfrm>
          <a:prstGeom prst="rect">
            <a:avLst/>
          </a:prstGeom>
        </p:spPr>
      </p:pic>
    </p:spTree>
    <p:extLst>
      <p:ext uri="{BB962C8B-B14F-4D97-AF65-F5344CB8AC3E}">
        <p14:creationId xmlns:p14="http://schemas.microsoft.com/office/powerpoint/2010/main" val="3943837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7130C8-E408-AC6A-C65E-299CCC9E6E6F}"/>
              </a:ext>
            </a:extLst>
          </p:cNvPr>
          <p:cNvPicPr>
            <a:picLocks noChangeAspect="1"/>
          </p:cNvPicPr>
          <p:nvPr/>
        </p:nvPicPr>
        <p:blipFill>
          <a:blip r:embed="rId2"/>
          <a:stretch>
            <a:fillRect/>
          </a:stretch>
        </p:blipFill>
        <p:spPr>
          <a:xfrm>
            <a:off x="223935" y="317241"/>
            <a:ext cx="8770775" cy="6391469"/>
          </a:xfrm>
          <a:prstGeom prst="rect">
            <a:avLst/>
          </a:prstGeom>
        </p:spPr>
      </p:pic>
    </p:spTree>
    <p:extLst>
      <p:ext uri="{BB962C8B-B14F-4D97-AF65-F5344CB8AC3E}">
        <p14:creationId xmlns:p14="http://schemas.microsoft.com/office/powerpoint/2010/main" val="148699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F86DC-F12A-ABDA-2416-0AD2F89A9B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4BD6D29-E4BB-48FA-9F8F-02578926630E}"/>
              </a:ext>
            </a:extLst>
          </p:cNvPr>
          <p:cNvPicPr>
            <a:picLocks noChangeAspect="1"/>
          </p:cNvPicPr>
          <p:nvPr/>
        </p:nvPicPr>
        <p:blipFill>
          <a:blip r:embed="rId2"/>
          <a:stretch>
            <a:fillRect/>
          </a:stretch>
        </p:blipFill>
        <p:spPr>
          <a:xfrm>
            <a:off x="111967" y="121299"/>
            <a:ext cx="8920065" cy="6167534"/>
          </a:xfrm>
          <a:prstGeom prst="rect">
            <a:avLst/>
          </a:prstGeom>
        </p:spPr>
      </p:pic>
    </p:spTree>
    <p:extLst>
      <p:ext uri="{BB962C8B-B14F-4D97-AF65-F5344CB8AC3E}">
        <p14:creationId xmlns:p14="http://schemas.microsoft.com/office/powerpoint/2010/main" val="619188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23809F-F133-42FD-7154-FF4C25D8B45F}"/>
              </a:ext>
            </a:extLst>
          </p:cNvPr>
          <p:cNvPicPr>
            <a:picLocks noChangeAspect="1"/>
          </p:cNvPicPr>
          <p:nvPr/>
        </p:nvPicPr>
        <p:blipFill>
          <a:blip r:embed="rId2"/>
          <a:stretch>
            <a:fillRect/>
          </a:stretch>
        </p:blipFill>
        <p:spPr>
          <a:xfrm>
            <a:off x="65314" y="513185"/>
            <a:ext cx="8985380" cy="5784978"/>
          </a:xfrm>
          <a:prstGeom prst="rect">
            <a:avLst/>
          </a:prstGeom>
        </p:spPr>
      </p:pic>
    </p:spTree>
    <p:extLst>
      <p:ext uri="{BB962C8B-B14F-4D97-AF65-F5344CB8AC3E}">
        <p14:creationId xmlns:p14="http://schemas.microsoft.com/office/powerpoint/2010/main" val="1471867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09211-2E39-484B-30BA-26EFE823E1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B999B46-6215-2C8F-548B-26A09AD6B900}"/>
              </a:ext>
            </a:extLst>
          </p:cNvPr>
          <p:cNvPicPr>
            <a:picLocks noChangeAspect="1"/>
          </p:cNvPicPr>
          <p:nvPr/>
        </p:nvPicPr>
        <p:blipFill>
          <a:blip r:embed="rId2"/>
          <a:stretch>
            <a:fillRect/>
          </a:stretch>
        </p:blipFill>
        <p:spPr>
          <a:xfrm>
            <a:off x="284583" y="307911"/>
            <a:ext cx="8574833" cy="6382138"/>
          </a:xfrm>
          <a:prstGeom prst="rect">
            <a:avLst/>
          </a:prstGeom>
        </p:spPr>
      </p:pic>
    </p:spTree>
    <p:extLst>
      <p:ext uri="{BB962C8B-B14F-4D97-AF65-F5344CB8AC3E}">
        <p14:creationId xmlns:p14="http://schemas.microsoft.com/office/powerpoint/2010/main" val="3484066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CFE1E6-3C60-2FFB-4810-EC59C2AFBB1F}"/>
              </a:ext>
            </a:extLst>
          </p:cNvPr>
          <p:cNvPicPr>
            <a:picLocks noChangeAspect="1"/>
          </p:cNvPicPr>
          <p:nvPr/>
        </p:nvPicPr>
        <p:blipFill>
          <a:blip r:embed="rId2"/>
          <a:stretch>
            <a:fillRect/>
          </a:stretch>
        </p:blipFill>
        <p:spPr>
          <a:xfrm>
            <a:off x="102636" y="522514"/>
            <a:ext cx="8910735" cy="5323688"/>
          </a:xfrm>
          <a:prstGeom prst="rect">
            <a:avLst/>
          </a:prstGeom>
        </p:spPr>
      </p:pic>
    </p:spTree>
    <p:extLst>
      <p:ext uri="{BB962C8B-B14F-4D97-AF65-F5344CB8AC3E}">
        <p14:creationId xmlns:p14="http://schemas.microsoft.com/office/powerpoint/2010/main" val="970693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3705F3-968F-72FD-0F38-7B49B6AB94FD}"/>
              </a:ext>
            </a:extLst>
          </p:cNvPr>
          <p:cNvPicPr>
            <a:picLocks noChangeAspect="1"/>
          </p:cNvPicPr>
          <p:nvPr/>
        </p:nvPicPr>
        <p:blipFill>
          <a:blip r:embed="rId2"/>
          <a:stretch>
            <a:fillRect/>
          </a:stretch>
        </p:blipFill>
        <p:spPr>
          <a:xfrm>
            <a:off x="214604" y="429208"/>
            <a:ext cx="8714792" cy="5397167"/>
          </a:xfrm>
          <a:prstGeom prst="rect">
            <a:avLst/>
          </a:prstGeom>
        </p:spPr>
      </p:pic>
    </p:spTree>
    <p:extLst>
      <p:ext uri="{BB962C8B-B14F-4D97-AF65-F5344CB8AC3E}">
        <p14:creationId xmlns:p14="http://schemas.microsoft.com/office/powerpoint/2010/main" val="1199223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7547D81-66AE-339C-0C4B-D6E038C9BC41}"/>
              </a:ext>
            </a:extLst>
          </p:cNvPr>
          <p:cNvPicPr>
            <a:picLocks noChangeAspect="1"/>
          </p:cNvPicPr>
          <p:nvPr/>
        </p:nvPicPr>
        <p:blipFill>
          <a:blip r:embed="rId2"/>
          <a:stretch>
            <a:fillRect/>
          </a:stretch>
        </p:blipFill>
        <p:spPr>
          <a:xfrm>
            <a:off x="186612" y="424741"/>
            <a:ext cx="8808098" cy="5994719"/>
          </a:xfrm>
          <a:prstGeom prst="rect">
            <a:avLst/>
          </a:prstGeom>
        </p:spPr>
      </p:pic>
    </p:spTree>
    <p:extLst>
      <p:ext uri="{BB962C8B-B14F-4D97-AF65-F5344CB8AC3E}">
        <p14:creationId xmlns:p14="http://schemas.microsoft.com/office/powerpoint/2010/main" val="1651141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10 Types of Cloud Computing You Should Know About">
            <a:extLst>
              <a:ext uri="{FF2B5EF4-FFF2-40B4-BE49-F238E27FC236}">
                <a16:creationId xmlns:a16="http://schemas.microsoft.com/office/drawing/2014/main" id="{FCC27342-27C0-1B9A-1B3B-78586752B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249" y="192249"/>
            <a:ext cx="8565502" cy="630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388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EF3FB-A556-C1F2-2966-1F8495E55D67}"/>
              </a:ext>
            </a:extLst>
          </p:cNvPr>
          <p:cNvPicPr>
            <a:picLocks noChangeAspect="1"/>
          </p:cNvPicPr>
          <p:nvPr/>
        </p:nvPicPr>
        <p:blipFill>
          <a:blip r:embed="rId2"/>
          <a:stretch>
            <a:fillRect/>
          </a:stretch>
        </p:blipFill>
        <p:spPr>
          <a:xfrm>
            <a:off x="251926" y="270587"/>
            <a:ext cx="8612155" cy="6148873"/>
          </a:xfrm>
          <a:prstGeom prst="rect">
            <a:avLst/>
          </a:prstGeom>
        </p:spPr>
      </p:pic>
    </p:spTree>
    <p:extLst>
      <p:ext uri="{BB962C8B-B14F-4D97-AF65-F5344CB8AC3E}">
        <p14:creationId xmlns:p14="http://schemas.microsoft.com/office/powerpoint/2010/main" val="356313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99E7E-E627-FDAF-C3C2-81F549B3F32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E109CE6-C164-A492-EBB5-C4C1B5A3027F}"/>
              </a:ext>
            </a:extLst>
          </p:cNvPr>
          <p:cNvPicPr>
            <a:picLocks noChangeAspect="1"/>
          </p:cNvPicPr>
          <p:nvPr/>
        </p:nvPicPr>
        <p:blipFill>
          <a:blip r:embed="rId2"/>
          <a:stretch>
            <a:fillRect/>
          </a:stretch>
        </p:blipFill>
        <p:spPr>
          <a:xfrm>
            <a:off x="121298" y="345233"/>
            <a:ext cx="8789437" cy="6027575"/>
          </a:xfrm>
          <a:prstGeom prst="rect">
            <a:avLst/>
          </a:prstGeom>
        </p:spPr>
      </p:pic>
    </p:spTree>
    <p:extLst>
      <p:ext uri="{BB962C8B-B14F-4D97-AF65-F5344CB8AC3E}">
        <p14:creationId xmlns:p14="http://schemas.microsoft.com/office/powerpoint/2010/main" val="976945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EFD80-A73C-99F2-8608-BE96457AA5F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DCF4D70-93EE-1485-2FDB-7F533120FB0C}"/>
              </a:ext>
            </a:extLst>
          </p:cNvPr>
          <p:cNvPicPr>
            <a:picLocks noChangeAspect="1"/>
          </p:cNvPicPr>
          <p:nvPr/>
        </p:nvPicPr>
        <p:blipFill>
          <a:blip r:embed="rId2"/>
          <a:stretch>
            <a:fillRect/>
          </a:stretch>
        </p:blipFill>
        <p:spPr>
          <a:xfrm>
            <a:off x="130628" y="391886"/>
            <a:ext cx="8882743" cy="5493617"/>
          </a:xfrm>
          <a:prstGeom prst="rect">
            <a:avLst/>
          </a:prstGeom>
        </p:spPr>
      </p:pic>
    </p:spTree>
    <p:extLst>
      <p:ext uri="{BB962C8B-B14F-4D97-AF65-F5344CB8AC3E}">
        <p14:creationId xmlns:p14="http://schemas.microsoft.com/office/powerpoint/2010/main" val="3946954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loud Computing">
            <a:extLst>
              <a:ext uri="{FF2B5EF4-FFF2-40B4-BE49-F238E27FC236}">
                <a16:creationId xmlns:a16="http://schemas.microsoft.com/office/drawing/2014/main" id="{C9244B97-AD11-A02B-8B84-AA848E1141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61" y="857250"/>
            <a:ext cx="864947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555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t>Service Models of Cloud Computing</a:t>
            </a:r>
          </a:p>
        </p:txBody>
      </p:sp>
      <p:sp>
        <p:nvSpPr>
          <p:cNvPr id="3" name="Content Placeholder 2"/>
          <p:cNvSpPr>
            <a:spLocks noGrp="1"/>
          </p:cNvSpPr>
          <p:nvPr>
            <p:ph idx="1"/>
          </p:nvPr>
        </p:nvSpPr>
        <p:spPr/>
        <p:txBody>
          <a:bodyPr>
            <a:normAutofit fontScale="62500" lnSpcReduction="20000"/>
          </a:bodyPr>
          <a:lstStyle/>
          <a:p>
            <a:pPr marL="0" indent="0">
              <a:buNone/>
            </a:pPr>
            <a:r>
              <a:rPr dirty="0">
                <a:latin typeface="Times New Roman" panose="02020603050405020304" pitchFamily="18" charset="0"/>
                <a:cs typeface="Times New Roman" panose="02020603050405020304" pitchFamily="18" charset="0"/>
              </a:rPr>
              <a:t>1. </a:t>
            </a:r>
            <a:r>
              <a:rPr b="1" dirty="0">
                <a:highlight>
                  <a:srgbClr val="FFFF00"/>
                </a:highlight>
                <a:latin typeface="Times New Roman" panose="02020603050405020304" pitchFamily="18" charset="0"/>
                <a:cs typeface="Times New Roman" panose="02020603050405020304" pitchFamily="18" charset="0"/>
              </a:rPr>
              <a:t>Infrastructure as a Service (IaaS):</a:t>
            </a:r>
            <a:endParaRPr lang="en-US" b="1" dirty="0">
              <a:highlight>
                <a:srgbClr val="FFFF00"/>
              </a:highlight>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 Virtualized computing resources over the internet.</a:t>
            </a:r>
          </a:p>
          <a:p>
            <a:pPr marL="0" indent="0">
              <a:buNone/>
            </a:pPr>
            <a:r>
              <a:rPr dirty="0">
                <a:latin typeface="Times New Roman" panose="02020603050405020304" pitchFamily="18" charset="0"/>
                <a:cs typeface="Times New Roman" panose="02020603050405020304" pitchFamily="18" charset="0"/>
              </a:rPr>
              <a:t>  - Example: AWS EC2 for renting virtual servers.</a:t>
            </a:r>
          </a:p>
          <a:p>
            <a:pPr marL="0" indent="0">
              <a:buNone/>
            </a:pPr>
            <a:r>
              <a:rPr dirty="0">
                <a:latin typeface="Times New Roman" panose="02020603050405020304" pitchFamily="18" charset="0"/>
                <a:cs typeface="Times New Roman" panose="02020603050405020304" pitchFamily="18" charset="0"/>
              </a:rPr>
              <a:t>  - Example: Startup using AWS EC2 instances.</a:t>
            </a:r>
          </a:p>
          <a:p>
            <a:endParaRPr dirty="0">
              <a:latin typeface="Times New Roman" panose="02020603050405020304" pitchFamily="18" charset="0"/>
              <a:cs typeface="Times New Roman" panose="02020603050405020304" pitchFamily="18" charset="0"/>
            </a:endParaRPr>
          </a:p>
          <a:p>
            <a:pPr marL="0" indent="0">
              <a:buNone/>
            </a:pPr>
            <a:r>
              <a:rPr dirty="0">
                <a:latin typeface="Times New Roman" panose="02020603050405020304" pitchFamily="18" charset="0"/>
                <a:cs typeface="Times New Roman" panose="02020603050405020304" pitchFamily="18" charset="0"/>
              </a:rPr>
              <a:t>2. </a:t>
            </a:r>
            <a:r>
              <a:rPr b="1" dirty="0">
                <a:highlight>
                  <a:srgbClr val="FFFF00"/>
                </a:highlight>
                <a:latin typeface="Times New Roman" panose="02020603050405020304" pitchFamily="18" charset="0"/>
                <a:cs typeface="Times New Roman" panose="02020603050405020304" pitchFamily="18" charset="0"/>
              </a:rPr>
              <a:t>Platform as a Service (PaaS):</a:t>
            </a:r>
          </a:p>
          <a:p>
            <a:pPr marL="0" indent="0">
              <a:buNone/>
            </a:pPr>
            <a:r>
              <a:rPr lang="en-GB"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Environment for developers to build, test, and deploy applications.</a:t>
            </a:r>
          </a:p>
          <a:p>
            <a:pPr marL="0" indent="0">
              <a:buNone/>
            </a:pPr>
            <a:r>
              <a:rPr lang="en-GB"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 Example: Google App Engine.</a:t>
            </a:r>
          </a:p>
          <a:p>
            <a:pPr marL="0" indent="0">
              <a:buNone/>
            </a:pPr>
            <a:r>
              <a:rPr dirty="0">
                <a:latin typeface="Times New Roman" panose="02020603050405020304" pitchFamily="18" charset="0"/>
                <a:cs typeface="Times New Roman" panose="02020603050405020304" pitchFamily="18" charset="0"/>
              </a:rPr>
              <a:t>   - Example: Team using Microsoft Azure App Services.</a:t>
            </a:r>
          </a:p>
          <a:p>
            <a:endParaRPr dirty="0">
              <a:latin typeface="Times New Roman" panose="02020603050405020304" pitchFamily="18" charset="0"/>
              <a:cs typeface="Times New Roman" panose="02020603050405020304" pitchFamily="18" charset="0"/>
            </a:endParaRPr>
          </a:p>
          <a:p>
            <a:pPr marL="0" indent="0">
              <a:buNone/>
            </a:pPr>
            <a:r>
              <a:rPr dirty="0">
                <a:latin typeface="Times New Roman" panose="02020603050405020304" pitchFamily="18" charset="0"/>
                <a:cs typeface="Times New Roman" panose="02020603050405020304" pitchFamily="18" charset="0"/>
              </a:rPr>
              <a:t>3. </a:t>
            </a:r>
            <a:r>
              <a:rPr b="1" dirty="0">
                <a:highlight>
                  <a:srgbClr val="FFFF00"/>
                </a:highlight>
                <a:latin typeface="Times New Roman" panose="02020603050405020304" pitchFamily="18" charset="0"/>
                <a:cs typeface="Times New Roman" panose="02020603050405020304" pitchFamily="18" charset="0"/>
              </a:rPr>
              <a:t>Software as a Service (SaaS):</a:t>
            </a:r>
          </a:p>
          <a:p>
            <a:pPr marL="0" indent="0">
              <a:buNone/>
            </a:pPr>
            <a:r>
              <a:rPr lang="en-GB"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 Software applications delivered over the internet.</a:t>
            </a:r>
          </a:p>
          <a:p>
            <a:pPr marL="0" indent="0">
              <a:buNone/>
            </a:pPr>
            <a:r>
              <a:rPr dirty="0">
                <a:latin typeface="Times New Roman" panose="02020603050405020304" pitchFamily="18" charset="0"/>
                <a:cs typeface="Times New Roman" panose="02020603050405020304" pitchFamily="18" charset="0"/>
              </a:rPr>
              <a:t>   - Example: Google Workspace.</a:t>
            </a:r>
          </a:p>
          <a:p>
            <a:pPr marL="0" indent="0">
              <a:buNone/>
            </a:pPr>
            <a:r>
              <a:rPr dirty="0">
                <a:latin typeface="Times New Roman" panose="02020603050405020304" pitchFamily="18" charset="0"/>
                <a:cs typeface="Times New Roman" panose="02020603050405020304" pitchFamily="18" charset="0"/>
              </a:rPr>
              <a:t>   - Real-Life Example: Company using Salesforce CRM.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oud service models: SaaS, PaaS and IaaS">
            <a:extLst>
              <a:ext uri="{FF2B5EF4-FFF2-40B4-BE49-F238E27FC236}">
                <a16:creationId xmlns:a16="http://schemas.microsoft.com/office/drawing/2014/main" id="{DB39A97B-6630-6FD0-D0C4-B6A9DA6DC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950" y="255588"/>
            <a:ext cx="8836091" cy="634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891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323F81A-6106-5AF5-C8D0-6622EDB939B1}"/>
              </a:ext>
            </a:extLst>
          </p:cNvPr>
          <p:cNvPicPr>
            <a:picLocks noChangeAspect="1"/>
          </p:cNvPicPr>
          <p:nvPr/>
        </p:nvPicPr>
        <p:blipFill>
          <a:blip r:embed="rId3"/>
          <a:stretch>
            <a:fillRect/>
          </a:stretch>
        </p:blipFill>
        <p:spPr>
          <a:xfrm>
            <a:off x="633412" y="838200"/>
            <a:ext cx="7877175" cy="5181600"/>
          </a:xfrm>
          <a:prstGeom prst="rect">
            <a:avLst/>
          </a:prstGeom>
        </p:spPr>
      </p:pic>
    </p:spTree>
    <p:extLst>
      <p:ext uri="{BB962C8B-B14F-4D97-AF65-F5344CB8AC3E}">
        <p14:creationId xmlns:p14="http://schemas.microsoft.com/office/powerpoint/2010/main" val="3964740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560FA1-E98F-FAC4-ECE2-1ABA392C7F9D}"/>
              </a:ext>
            </a:extLst>
          </p:cNvPr>
          <p:cNvPicPr>
            <a:picLocks noChangeAspect="1"/>
          </p:cNvPicPr>
          <p:nvPr/>
        </p:nvPicPr>
        <p:blipFill>
          <a:blip r:embed="rId2"/>
          <a:stretch>
            <a:fillRect/>
          </a:stretch>
        </p:blipFill>
        <p:spPr>
          <a:xfrm>
            <a:off x="457200" y="643812"/>
            <a:ext cx="8229600" cy="5319864"/>
          </a:xfrm>
          <a:prstGeom prst="rect">
            <a:avLst/>
          </a:prstGeom>
        </p:spPr>
      </p:pic>
    </p:spTree>
    <p:extLst>
      <p:ext uri="{BB962C8B-B14F-4D97-AF65-F5344CB8AC3E}">
        <p14:creationId xmlns:p14="http://schemas.microsoft.com/office/powerpoint/2010/main" val="30827947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60AEA-0EAA-6D44-F321-2C6658E6D168}"/>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5E097219-03ED-CB27-A429-06ECDE492E59}"/>
              </a:ext>
            </a:extLst>
          </p:cNvPr>
          <p:cNvGrpSpPr/>
          <p:nvPr/>
        </p:nvGrpSpPr>
        <p:grpSpPr>
          <a:xfrm>
            <a:off x="121298" y="466531"/>
            <a:ext cx="8798767" cy="5477530"/>
            <a:chOff x="121298" y="466531"/>
            <a:chExt cx="8798767" cy="5477530"/>
          </a:xfrm>
        </p:grpSpPr>
        <p:pic>
          <p:nvPicPr>
            <p:cNvPr id="6" name="Picture 5">
              <a:extLst>
                <a:ext uri="{FF2B5EF4-FFF2-40B4-BE49-F238E27FC236}">
                  <a16:creationId xmlns:a16="http://schemas.microsoft.com/office/drawing/2014/main" id="{67F1D537-36FF-6F27-99A8-19865FC9C1CC}"/>
                </a:ext>
              </a:extLst>
            </p:cNvPr>
            <p:cNvPicPr>
              <a:picLocks noChangeAspect="1"/>
            </p:cNvPicPr>
            <p:nvPr/>
          </p:nvPicPr>
          <p:blipFill>
            <a:blip r:embed="rId2"/>
            <a:stretch>
              <a:fillRect/>
            </a:stretch>
          </p:blipFill>
          <p:spPr>
            <a:xfrm>
              <a:off x="121298" y="466531"/>
              <a:ext cx="8798767" cy="5477530"/>
            </a:xfrm>
            <a:prstGeom prst="rect">
              <a:avLst/>
            </a:prstGeom>
          </p:spPr>
        </p:pic>
        <p:sp>
          <p:nvSpPr>
            <p:cNvPr id="7" name="TextBox 6">
              <a:extLst>
                <a:ext uri="{FF2B5EF4-FFF2-40B4-BE49-F238E27FC236}">
                  <a16:creationId xmlns:a16="http://schemas.microsoft.com/office/drawing/2014/main" id="{BA46C503-08A1-0386-472B-5B0C6E252A26}"/>
                </a:ext>
              </a:extLst>
            </p:cNvPr>
            <p:cNvSpPr txBox="1"/>
            <p:nvPr/>
          </p:nvSpPr>
          <p:spPr>
            <a:xfrm>
              <a:off x="121298" y="1582092"/>
              <a:ext cx="961053" cy="400110"/>
            </a:xfrm>
            <a:prstGeom prst="rect">
              <a:avLst/>
            </a:prstGeom>
            <a:solidFill>
              <a:schemeClr val="tx1"/>
            </a:solidFill>
          </p:spPr>
          <p:txBody>
            <a:bodyPr wrap="square" rtlCol="0">
              <a:spAutoFit/>
            </a:bodyPr>
            <a:lstStyle/>
            <a:p>
              <a:pPr marL="285750" indent="-285750">
                <a:buFont typeface="Arial" panose="020B0604020202020204" pitchFamily="34" charset="0"/>
                <a:buChar char="•"/>
              </a:pPr>
              <a:r>
                <a:rPr lang="en-GB" sz="2000" b="1" dirty="0">
                  <a:solidFill>
                    <a:schemeClr val="accent6"/>
                  </a:solidFill>
                </a:rPr>
                <a:t>SaaS</a:t>
              </a:r>
              <a:endParaRPr lang="en-US" sz="2000" b="1" dirty="0">
                <a:solidFill>
                  <a:schemeClr val="accent6"/>
                </a:solidFill>
              </a:endParaRPr>
            </a:p>
          </p:txBody>
        </p:sp>
      </p:grpSp>
    </p:spTree>
    <p:extLst>
      <p:ext uri="{BB962C8B-B14F-4D97-AF65-F5344CB8AC3E}">
        <p14:creationId xmlns:p14="http://schemas.microsoft.com/office/powerpoint/2010/main" val="9325374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B2B07-B581-E9CB-4975-ACEFB6E5507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7C3D16-9491-885B-3049-092A7B8EB3E1}"/>
              </a:ext>
            </a:extLst>
          </p:cNvPr>
          <p:cNvPicPr>
            <a:picLocks noChangeAspect="1"/>
          </p:cNvPicPr>
          <p:nvPr/>
        </p:nvPicPr>
        <p:blipFill>
          <a:blip r:embed="rId2"/>
          <a:stretch>
            <a:fillRect/>
          </a:stretch>
        </p:blipFill>
        <p:spPr>
          <a:xfrm>
            <a:off x="83976" y="270588"/>
            <a:ext cx="8976048" cy="5859624"/>
          </a:xfrm>
          <a:prstGeom prst="rect">
            <a:avLst/>
          </a:prstGeom>
        </p:spPr>
      </p:pic>
    </p:spTree>
    <p:extLst>
      <p:ext uri="{BB962C8B-B14F-4D97-AF65-F5344CB8AC3E}">
        <p14:creationId xmlns:p14="http://schemas.microsoft.com/office/powerpoint/2010/main" val="873030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What is Cloud Computing?</a:t>
            </a:r>
          </a:p>
        </p:txBody>
      </p:sp>
      <p:sp>
        <p:nvSpPr>
          <p:cNvPr id="3" name="Content Placeholder 2"/>
          <p:cNvSpPr>
            <a:spLocks noGrp="1"/>
          </p:cNvSpPr>
          <p:nvPr>
            <p:ph idx="1"/>
          </p:nvPr>
        </p:nvSpPr>
        <p:spPr/>
        <p:txBody>
          <a:bodyPr>
            <a:normAutofit fontScale="85000" lnSpcReduction="10000"/>
          </a:bodyPr>
          <a:lstStyle/>
          <a:p>
            <a:pPr marL="0" indent="0" algn="just">
              <a:buNone/>
            </a:pPr>
            <a:r>
              <a:rPr dirty="0">
                <a:latin typeface="Times New Roman" panose="02020603050405020304" pitchFamily="18" charset="0"/>
                <a:cs typeface="Times New Roman" panose="02020603050405020304" pitchFamily="18" charset="0"/>
              </a:rPr>
              <a:t>• </a:t>
            </a:r>
            <a:r>
              <a:rPr dirty="0">
                <a:highlight>
                  <a:srgbClr val="FFFF00"/>
                </a:highlight>
                <a:latin typeface="Times New Roman" panose="02020603050405020304" pitchFamily="18" charset="0"/>
                <a:cs typeface="Times New Roman" panose="02020603050405020304" pitchFamily="18" charset="0"/>
              </a:rPr>
              <a:t>Definition:</a:t>
            </a:r>
            <a:r>
              <a:rPr dirty="0">
                <a:latin typeface="Times New Roman" panose="02020603050405020304" pitchFamily="18" charset="0"/>
                <a:cs typeface="Times New Roman" panose="02020603050405020304" pitchFamily="18" charset="0"/>
              </a:rPr>
              <a:t> Cloud computing refers to the delivery of computing services over the internet </a:t>
            </a:r>
            <a:r>
              <a:rPr i="1" dirty="0">
                <a:latin typeface="Times New Roman" panose="02020603050405020304" pitchFamily="18" charset="0"/>
                <a:cs typeface="Times New Roman" panose="02020603050405020304" pitchFamily="18" charset="0"/>
              </a:rPr>
              <a:t>('the</a:t>
            </a:r>
            <a:r>
              <a:rPr lang="en-GB" i="1" dirty="0">
                <a:latin typeface="Times New Roman" panose="02020603050405020304" pitchFamily="18" charset="0"/>
                <a:cs typeface="Times New Roman" panose="02020603050405020304" pitchFamily="18" charset="0"/>
              </a:rPr>
              <a:t> </a:t>
            </a:r>
            <a:r>
              <a:rPr i="1" dirty="0">
                <a:latin typeface="Times New Roman" panose="02020603050405020304" pitchFamily="18" charset="0"/>
                <a:cs typeface="Times New Roman" panose="02020603050405020304" pitchFamily="18" charset="0"/>
              </a:rPr>
              <a:t>cloud'), </a:t>
            </a:r>
            <a:r>
              <a:rPr dirty="0">
                <a:latin typeface="Times New Roman" panose="02020603050405020304" pitchFamily="18" charset="0"/>
                <a:cs typeface="Times New Roman" panose="02020603050405020304" pitchFamily="18" charset="0"/>
              </a:rPr>
              <a:t>including servers, storage, databases, networking, software, analytics, and more.</a:t>
            </a:r>
          </a:p>
          <a:p>
            <a:pPr marL="0" indent="0" algn="just">
              <a:buNone/>
            </a:pPr>
            <a:r>
              <a:rPr lang="en-US" dirty="0">
                <a:latin typeface="Times New Roman" panose="02020603050405020304" pitchFamily="18" charset="0"/>
                <a:cs typeface="Times New Roman" panose="02020603050405020304" pitchFamily="18" charset="0"/>
              </a:rPr>
              <a:t>•</a:t>
            </a:r>
            <a:r>
              <a:rPr dirty="0">
                <a:latin typeface="Times New Roman" panose="02020603050405020304" pitchFamily="18" charset="0"/>
                <a:cs typeface="Times New Roman" panose="02020603050405020304" pitchFamily="18" charset="0"/>
              </a:rPr>
              <a:t> </a:t>
            </a:r>
            <a:r>
              <a:rPr dirty="0">
                <a:highlight>
                  <a:srgbClr val="FFFF00"/>
                </a:highlight>
                <a:latin typeface="Times New Roman" panose="02020603050405020304" pitchFamily="18" charset="0"/>
                <a:cs typeface="Times New Roman" panose="02020603050405020304" pitchFamily="18" charset="0"/>
              </a:rPr>
              <a:t>Key Idea: </a:t>
            </a:r>
            <a:r>
              <a:rPr dirty="0">
                <a:latin typeface="Times New Roman" panose="02020603050405020304" pitchFamily="18" charset="0"/>
                <a:cs typeface="Times New Roman" panose="02020603050405020304" pitchFamily="18" charset="0"/>
              </a:rPr>
              <a:t>Instead of owning physical hardware and data centers, users access resources on-demand and pay for what they use.</a:t>
            </a:r>
            <a:endParaRPr lang="en-US" dirty="0">
              <a:latin typeface="Times New Roman" panose="02020603050405020304" pitchFamily="18" charset="0"/>
              <a:cs typeface="Times New Roman" panose="02020603050405020304" pitchFamily="18" charset="0"/>
            </a:endParaRPr>
          </a:p>
          <a:p>
            <a:pPr marL="0" indent="0" algn="just">
              <a:buNone/>
            </a:pPr>
            <a:r>
              <a:rPr lang="en-US" b="0" i="0" dirty="0">
                <a:solidFill>
                  <a:srgbClr val="202122"/>
                </a:solidFill>
                <a:effectLst/>
                <a:latin typeface="Arial" panose="020B0604020202020204" pitchFamily="34" charset="0"/>
              </a:rPr>
              <a:t>"</a:t>
            </a:r>
            <a:r>
              <a:rPr lang="en-US" b="0" i="0" dirty="0">
                <a:solidFill>
                  <a:srgbClr val="202122"/>
                </a:solidFill>
                <a:effectLst/>
                <a:latin typeface="Times New Roman" panose="02020603050405020304" pitchFamily="18" charset="0"/>
                <a:cs typeface="Times New Roman" panose="02020603050405020304" pitchFamily="18" charset="0"/>
              </a:rPr>
              <a:t>Cloud computing is a paradigm for enabling network access to a scalable and elastic pool of shareable physical or virtual resources with self-service provisioning and administration on-demand," according to </a:t>
            </a:r>
            <a:r>
              <a:rPr lang="en-US" b="0" i="0" u="none" strike="noStrike" dirty="0">
                <a:effectLst/>
                <a:latin typeface="Times New Roman" panose="02020603050405020304" pitchFamily="18" charset="0"/>
                <a:cs typeface="Times New Roman" panose="02020603050405020304" pitchFamily="18" charset="0"/>
                <a:hlinkClick r:id="rId2" tooltip="International Organization for Standardization"/>
              </a:rPr>
              <a:t>ISO</a:t>
            </a:r>
            <a:r>
              <a:rPr lang="en-US" b="0" i="0" dirty="0">
                <a:solidFill>
                  <a:srgbClr val="202122"/>
                </a:solidFill>
                <a:effectLst/>
                <a:latin typeface="Times New Roman" panose="02020603050405020304" pitchFamily="18" charset="0"/>
                <a:cs typeface="Times New Roman" panose="02020603050405020304" pitchFamily="18" charset="0"/>
              </a:rPr>
              <a:t>.</a:t>
            </a:r>
            <a:r>
              <a:rPr lang="en-US" b="0" i="0" u="none" strike="noStrike" baseline="30000" dirty="0">
                <a:solidFill>
                  <a:srgbClr val="202122"/>
                </a:solidFill>
                <a:effectLst/>
                <a:latin typeface="Times New Roman" panose="02020603050405020304" pitchFamily="18" charset="0"/>
                <a:cs typeface="Times New Roman" panose="02020603050405020304" pitchFamily="18" charset="0"/>
                <a:hlinkClick r:id="rId3"/>
              </a:rPr>
              <a:t>[1]</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0D5A7-FBE1-9745-B00C-10763A62BC5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5ECE55E-B1B5-FB90-2714-9A6279EE883C}"/>
              </a:ext>
            </a:extLst>
          </p:cNvPr>
          <p:cNvPicPr>
            <a:picLocks noChangeAspect="1"/>
          </p:cNvPicPr>
          <p:nvPr/>
        </p:nvPicPr>
        <p:blipFill>
          <a:blip r:embed="rId2"/>
          <a:stretch>
            <a:fillRect/>
          </a:stretch>
        </p:blipFill>
        <p:spPr>
          <a:xfrm>
            <a:off x="149290" y="279918"/>
            <a:ext cx="8892073" cy="5631744"/>
          </a:xfrm>
          <a:prstGeom prst="rect">
            <a:avLst/>
          </a:prstGeom>
        </p:spPr>
      </p:pic>
    </p:spTree>
    <p:extLst>
      <p:ext uri="{BB962C8B-B14F-4D97-AF65-F5344CB8AC3E}">
        <p14:creationId xmlns:p14="http://schemas.microsoft.com/office/powerpoint/2010/main" val="3052692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224ED-8AFF-BDA1-1D6D-4C49F67726A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1D882D5-07AE-B9E3-990A-AEAC8F725809}"/>
              </a:ext>
            </a:extLst>
          </p:cNvPr>
          <p:cNvPicPr>
            <a:picLocks noChangeAspect="1"/>
          </p:cNvPicPr>
          <p:nvPr/>
        </p:nvPicPr>
        <p:blipFill>
          <a:blip r:embed="rId2"/>
          <a:stretch>
            <a:fillRect/>
          </a:stretch>
        </p:blipFill>
        <p:spPr>
          <a:xfrm>
            <a:off x="172615" y="637108"/>
            <a:ext cx="8798769" cy="5583784"/>
          </a:xfrm>
          <a:prstGeom prst="rect">
            <a:avLst/>
          </a:prstGeom>
        </p:spPr>
      </p:pic>
    </p:spTree>
    <p:extLst>
      <p:ext uri="{BB962C8B-B14F-4D97-AF65-F5344CB8AC3E}">
        <p14:creationId xmlns:p14="http://schemas.microsoft.com/office/powerpoint/2010/main" val="3659514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6CC40-E986-0EEB-2D40-4F7918D79E0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5763851-0539-7381-49D6-C41A5C9BE223}"/>
              </a:ext>
            </a:extLst>
          </p:cNvPr>
          <p:cNvPicPr>
            <a:picLocks noChangeAspect="1"/>
          </p:cNvPicPr>
          <p:nvPr/>
        </p:nvPicPr>
        <p:blipFill>
          <a:blip r:embed="rId2"/>
          <a:stretch>
            <a:fillRect/>
          </a:stretch>
        </p:blipFill>
        <p:spPr>
          <a:xfrm>
            <a:off x="130628" y="485193"/>
            <a:ext cx="8780107" cy="5278446"/>
          </a:xfrm>
          <a:prstGeom prst="rect">
            <a:avLst/>
          </a:prstGeom>
        </p:spPr>
      </p:pic>
    </p:spTree>
    <p:extLst>
      <p:ext uri="{BB962C8B-B14F-4D97-AF65-F5344CB8AC3E}">
        <p14:creationId xmlns:p14="http://schemas.microsoft.com/office/powerpoint/2010/main" val="2876240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89E72-4C74-0ED6-1E94-AFD7F6E998D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A55C61-889C-7AD9-DD61-ECBD0F8DCE01}"/>
              </a:ext>
            </a:extLst>
          </p:cNvPr>
          <p:cNvPicPr>
            <a:picLocks noChangeAspect="1"/>
          </p:cNvPicPr>
          <p:nvPr/>
        </p:nvPicPr>
        <p:blipFill>
          <a:blip r:embed="rId2"/>
          <a:stretch>
            <a:fillRect/>
          </a:stretch>
        </p:blipFill>
        <p:spPr>
          <a:xfrm>
            <a:off x="102636" y="754644"/>
            <a:ext cx="8873413" cy="5348711"/>
          </a:xfrm>
          <a:prstGeom prst="rect">
            <a:avLst/>
          </a:prstGeom>
        </p:spPr>
      </p:pic>
    </p:spTree>
    <p:extLst>
      <p:ext uri="{BB962C8B-B14F-4D97-AF65-F5344CB8AC3E}">
        <p14:creationId xmlns:p14="http://schemas.microsoft.com/office/powerpoint/2010/main" val="2568652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35369-9DD7-C73D-5608-5029D21732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3B82C2-74F3-8452-8E33-098CFD431B3E}"/>
              </a:ext>
            </a:extLst>
          </p:cNvPr>
          <p:cNvPicPr>
            <a:picLocks noChangeAspect="1"/>
          </p:cNvPicPr>
          <p:nvPr/>
        </p:nvPicPr>
        <p:blipFill>
          <a:blip r:embed="rId2"/>
          <a:stretch>
            <a:fillRect/>
          </a:stretch>
        </p:blipFill>
        <p:spPr>
          <a:xfrm>
            <a:off x="177282" y="354563"/>
            <a:ext cx="8780106" cy="5999583"/>
          </a:xfrm>
          <a:prstGeom prst="rect">
            <a:avLst/>
          </a:prstGeom>
        </p:spPr>
      </p:pic>
    </p:spTree>
    <p:extLst>
      <p:ext uri="{BB962C8B-B14F-4D97-AF65-F5344CB8AC3E}">
        <p14:creationId xmlns:p14="http://schemas.microsoft.com/office/powerpoint/2010/main" val="6632357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BDCA2-482D-DD81-B979-1D1D075E3A0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7E4AEC9-55AA-F6E1-5BC7-56D75269B845}"/>
              </a:ext>
            </a:extLst>
          </p:cNvPr>
          <p:cNvPicPr>
            <a:picLocks noChangeAspect="1"/>
          </p:cNvPicPr>
          <p:nvPr/>
        </p:nvPicPr>
        <p:blipFill>
          <a:blip r:embed="rId2"/>
          <a:stretch>
            <a:fillRect/>
          </a:stretch>
        </p:blipFill>
        <p:spPr>
          <a:xfrm>
            <a:off x="186612" y="401216"/>
            <a:ext cx="8509519" cy="5214521"/>
          </a:xfrm>
          <a:prstGeom prst="rect">
            <a:avLst/>
          </a:prstGeom>
        </p:spPr>
      </p:pic>
    </p:spTree>
    <p:extLst>
      <p:ext uri="{BB962C8B-B14F-4D97-AF65-F5344CB8AC3E}">
        <p14:creationId xmlns:p14="http://schemas.microsoft.com/office/powerpoint/2010/main" val="1448973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D703-3ACD-6FF7-F588-24EAC841896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EDABE5C-91DE-9BAD-BA06-6BEF69B6474E}"/>
              </a:ext>
            </a:extLst>
          </p:cNvPr>
          <p:cNvPicPr>
            <a:picLocks noChangeAspect="1"/>
          </p:cNvPicPr>
          <p:nvPr/>
        </p:nvPicPr>
        <p:blipFill>
          <a:blip r:embed="rId2"/>
          <a:stretch>
            <a:fillRect/>
          </a:stretch>
        </p:blipFill>
        <p:spPr>
          <a:xfrm>
            <a:off x="0" y="205273"/>
            <a:ext cx="9144000" cy="6176866"/>
          </a:xfrm>
          <a:prstGeom prst="rect">
            <a:avLst/>
          </a:prstGeom>
        </p:spPr>
      </p:pic>
    </p:spTree>
    <p:extLst>
      <p:ext uri="{BB962C8B-B14F-4D97-AF65-F5344CB8AC3E}">
        <p14:creationId xmlns:p14="http://schemas.microsoft.com/office/powerpoint/2010/main" val="3449293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F21A7-07AB-B01C-FC21-78C08795064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BE4B965-6F13-0C82-ED19-9D1DB87FE81C}"/>
              </a:ext>
            </a:extLst>
          </p:cNvPr>
          <p:cNvSpPr txBox="1"/>
          <p:nvPr/>
        </p:nvSpPr>
        <p:spPr>
          <a:xfrm>
            <a:off x="443204" y="809931"/>
            <a:ext cx="8257591" cy="3416320"/>
          </a:xfrm>
          <a:prstGeom prst="rect">
            <a:avLst/>
          </a:prstGeom>
          <a:noFill/>
        </p:spPr>
        <p:txBody>
          <a:bodyPr wrap="square">
            <a:spAutoFit/>
          </a:bodyPr>
          <a:lstStyle/>
          <a:p>
            <a:pPr algn="ctr"/>
            <a:r>
              <a:rPr lang="en-US" b="1" dirty="0">
                <a:highlight>
                  <a:srgbClr val="FFFF00"/>
                </a:highlight>
                <a:latin typeface="Times New Roman" panose="02020603050405020304" pitchFamily="18" charset="0"/>
                <a:cs typeface="Times New Roman" panose="02020603050405020304" pitchFamily="18" charset="0"/>
              </a:rPr>
              <a:t>BaaS (Business as a Service)</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BaaS (Business as a Service)</a:t>
            </a:r>
            <a:r>
              <a:rPr lang="en-US" dirty="0">
                <a:latin typeface="Times New Roman" panose="02020603050405020304" pitchFamily="18" charset="0"/>
                <a:cs typeface="Times New Roman" panose="02020603050405020304" pitchFamily="18" charset="0"/>
              </a:rPr>
              <a:t> in cloud computing refers to delivering business processes and services via the cloud. These services enable organizations to outsource entire business functions, allowing them to focus on their core competencies while leveraging the expertise and scalability of cloud providers.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Example:</a:t>
            </a:r>
          </a:p>
          <a:p>
            <a:pPr algn="just"/>
            <a:r>
              <a:rPr lang="en-US" dirty="0">
                <a:latin typeface="Times New Roman" panose="02020603050405020304" pitchFamily="18" charset="0"/>
                <a:cs typeface="Times New Roman" panose="02020603050405020304" pitchFamily="18" charset="0"/>
              </a:rPr>
              <a:t>A startup opts for Shopify to handle its online store operations, Salesforce for managing customer relationships, and QuickBooks for accounting. Instead of building these systems in-house, the startup uses BaaS providers to run the business efficiently.</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699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1381A8-2E65-72A3-14B0-2BB84B28DFB3}"/>
              </a:ext>
            </a:extLst>
          </p:cNvPr>
          <p:cNvSpPr txBox="1"/>
          <p:nvPr/>
        </p:nvSpPr>
        <p:spPr>
          <a:xfrm>
            <a:off x="858416" y="1109972"/>
            <a:ext cx="7679094" cy="4247317"/>
          </a:xfrm>
          <a:prstGeom prst="rect">
            <a:avLst/>
          </a:prstGeom>
          <a:noFill/>
        </p:spPr>
        <p:txBody>
          <a:bodyPr wrap="square">
            <a:spAutoFit/>
          </a:bodyPr>
          <a:lstStyle/>
          <a:p>
            <a:pPr algn="ctr"/>
            <a:r>
              <a:rPr lang="en-US" b="1" dirty="0" err="1">
                <a:highlight>
                  <a:srgbClr val="FFFF00"/>
                </a:highlight>
                <a:latin typeface="Times New Roman" panose="02020603050405020304" pitchFamily="18" charset="0"/>
                <a:cs typeface="Times New Roman" panose="02020603050405020304" pitchFamily="18" charset="0"/>
              </a:rPr>
              <a:t>MaaS</a:t>
            </a:r>
            <a:r>
              <a:rPr lang="en-US" b="1" dirty="0">
                <a:highlight>
                  <a:srgbClr val="FFFF00"/>
                </a:highlight>
                <a:latin typeface="Times New Roman" panose="02020603050405020304" pitchFamily="18" charset="0"/>
                <a:cs typeface="Times New Roman" panose="02020603050405020304" pitchFamily="18" charset="0"/>
              </a:rPr>
              <a:t> (Management as a Service)</a:t>
            </a:r>
          </a:p>
          <a:p>
            <a:pPr algn="just"/>
            <a:r>
              <a:rPr lang="en-US" b="1" dirty="0" err="1">
                <a:latin typeface="Times New Roman" panose="02020603050405020304" pitchFamily="18" charset="0"/>
                <a:cs typeface="Times New Roman" panose="02020603050405020304" pitchFamily="18" charset="0"/>
              </a:rPr>
              <a:t>MaaS</a:t>
            </a:r>
            <a:r>
              <a:rPr lang="en-US" b="1" dirty="0">
                <a:latin typeface="Times New Roman" panose="02020603050405020304" pitchFamily="18" charset="0"/>
                <a:cs typeface="Times New Roman" panose="02020603050405020304" pitchFamily="18" charset="0"/>
              </a:rPr>
              <a:t> (Management as a Service)</a:t>
            </a:r>
            <a:r>
              <a:rPr lang="en-US" dirty="0">
                <a:latin typeface="Times New Roman" panose="02020603050405020304" pitchFamily="18" charset="0"/>
                <a:cs typeface="Times New Roman" panose="02020603050405020304" pitchFamily="18" charset="0"/>
              </a:rPr>
              <a:t> in cloud computing is a model that provides cloud-based tools and services for managing IT infrastructure, applications, and operations. </a:t>
            </a:r>
          </a:p>
          <a:p>
            <a:pPr algn="just"/>
            <a:r>
              <a:rPr lang="en-US" dirty="0">
                <a:latin typeface="Times New Roman" panose="02020603050405020304" pitchFamily="18" charset="0"/>
                <a:cs typeface="Times New Roman" panose="02020603050405020304" pitchFamily="18" charset="0"/>
              </a:rPr>
              <a:t>It enables organizations to outsource the management of their systems and resources to cloud providers, reducing the complexity of maintaining on-premises management solutions.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Example Use Case:</a:t>
            </a:r>
          </a:p>
          <a:p>
            <a:pPr algn="just"/>
            <a:r>
              <a:rPr lang="en-US" dirty="0">
                <a:latin typeface="Times New Roman" panose="02020603050405020304" pitchFamily="18" charset="0"/>
                <a:cs typeface="Times New Roman" panose="02020603050405020304" pitchFamily="18" charset="0"/>
              </a:rPr>
              <a:t>A company using a hybrid IT infrastructure (combination of on-premises servers and AWS cloud) deploys </a:t>
            </a:r>
            <a:r>
              <a:rPr lang="en-US" b="1" dirty="0">
                <a:latin typeface="Times New Roman" panose="02020603050405020304" pitchFamily="18" charset="0"/>
                <a:cs typeface="Times New Roman" panose="02020603050405020304" pitchFamily="18" charset="0"/>
              </a:rPr>
              <a:t>AWS Systems Manager</a:t>
            </a:r>
            <a:r>
              <a:rPr lang="en-US" dirty="0">
                <a:latin typeface="Times New Roman" panose="02020603050405020304" pitchFamily="18" charset="0"/>
                <a:cs typeface="Times New Roman" panose="02020603050405020304" pitchFamily="18" charset="0"/>
              </a:rPr>
              <a:t>. The </a:t>
            </a:r>
            <a:r>
              <a:rPr lang="en-US" dirty="0" err="1">
                <a:latin typeface="Times New Roman" panose="02020603050405020304" pitchFamily="18" charset="0"/>
                <a:cs typeface="Times New Roman" panose="02020603050405020304" pitchFamily="18" charset="0"/>
              </a:rPr>
              <a:t>MaaS</a:t>
            </a:r>
            <a:r>
              <a:rPr lang="en-US" dirty="0">
                <a:latin typeface="Times New Roman" panose="02020603050405020304" pitchFamily="18" charset="0"/>
                <a:cs typeface="Times New Roman" panose="02020603050405020304" pitchFamily="18" charset="0"/>
              </a:rPr>
              <a:t> tool helps the company manage configurations, monitor system performance, and automate patch management across its entire environment. </a:t>
            </a:r>
          </a:p>
          <a:p>
            <a:pPr algn="just"/>
            <a:r>
              <a:rPr lang="en-US" dirty="0">
                <a:latin typeface="Times New Roman" panose="02020603050405020304" pitchFamily="18" charset="0"/>
                <a:cs typeface="Times New Roman" panose="02020603050405020304" pitchFamily="18" charset="0"/>
              </a:rPr>
              <a:t>This streamlines operations, enhances efficiency, and minimizes downtime.</a:t>
            </a:r>
          </a:p>
          <a:p>
            <a:pPr algn="just"/>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9675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DAB57-4558-FE2B-AA48-135A14C812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E28FBE-3856-3DF9-E8EB-A1280F806A2D}"/>
              </a:ext>
            </a:extLst>
          </p:cNvPr>
          <p:cNvPicPr>
            <a:picLocks noChangeAspect="1"/>
          </p:cNvPicPr>
          <p:nvPr/>
        </p:nvPicPr>
        <p:blipFill>
          <a:blip r:embed="rId2"/>
          <a:stretch>
            <a:fillRect/>
          </a:stretch>
        </p:blipFill>
        <p:spPr>
          <a:xfrm>
            <a:off x="121298" y="619255"/>
            <a:ext cx="8817429" cy="5790875"/>
          </a:xfrm>
          <a:prstGeom prst="rect">
            <a:avLst/>
          </a:prstGeom>
        </p:spPr>
      </p:pic>
    </p:spTree>
    <p:extLst>
      <p:ext uri="{BB962C8B-B14F-4D97-AF65-F5344CB8AC3E}">
        <p14:creationId xmlns:p14="http://schemas.microsoft.com/office/powerpoint/2010/main" val="492804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42C4CA-6B34-A789-F6C6-3A0E65611ABD}"/>
              </a:ext>
            </a:extLst>
          </p:cNvPr>
          <p:cNvPicPr>
            <a:picLocks noChangeAspect="1"/>
          </p:cNvPicPr>
          <p:nvPr/>
        </p:nvPicPr>
        <p:blipFill>
          <a:blip r:embed="rId2"/>
          <a:stretch>
            <a:fillRect/>
          </a:stretch>
        </p:blipFill>
        <p:spPr>
          <a:xfrm>
            <a:off x="167148" y="489713"/>
            <a:ext cx="8809704" cy="5131321"/>
          </a:xfrm>
          <a:prstGeom prst="rect">
            <a:avLst/>
          </a:prstGeom>
        </p:spPr>
      </p:pic>
    </p:spTree>
    <p:extLst>
      <p:ext uri="{BB962C8B-B14F-4D97-AF65-F5344CB8AC3E}">
        <p14:creationId xmlns:p14="http://schemas.microsoft.com/office/powerpoint/2010/main" val="3473965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34CC13-FCC9-D053-DE4D-D5E4F012036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ED44C7F-E803-7B2D-013B-457C6892C913}"/>
              </a:ext>
            </a:extLst>
          </p:cNvPr>
          <p:cNvPicPr>
            <a:picLocks noChangeAspect="1"/>
          </p:cNvPicPr>
          <p:nvPr/>
        </p:nvPicPr>
        <p:blipFill>
          <a:blip r:embed="rId2"/>
          <a:stretch>
            <a:fillRect/>
          </a:stretch>
        </p:blipFill>
        <p:spPr>
          <a:xfrm>
            <a:off x="158620" y="306373"/>
            <a:ext cx="8649477" cy="6234385"/>
          </a:xfrm>
          <a:prstGeom prst="rect">
            <a:avLst/>
          </a:prstGeom>
        </p:spPr>
      </p:pic>
    </p:spTree>
    <p:extLst>
      <p:ext uri="{BB962C8B-B14F-4D97-AF65-F5344CB8AC3E}">
        <p14:creationId xmlns:p14="http://schemas.microsoft.com/office/powerpoint/2010/main" val="1729340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6709C4-E02D-FE75-AB29-D23593642B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184EC1-BACB-3F2B-2CC6-C671C51FDA90}"/>
              </a:ext>
            </a:extLst>
          </p:cNvPr>
          <p:cNvPicPr>
            <a:picLocks noChangeAspect="1"/>
          </p:cNvPicPr>
          <p:nvPr/>
        </p:nvPicPr>
        <p:blipFill>
          <a:blip r:embed="rId2"/>
          <a:stretch>
            <a:fillRect/>
          </a:stretch>
        </p:blipFill>
        <p:spPr>
          <a:xfrm>
            <a:off x="242596" y="652819"/>
            <a:ext cx="8808098" cy="5160475"/>
          </a:xfrm>
          <a:prstGeom prst="rect">
            <a:avLst/>
          </a:prstGeom>
        </p:spPr>
      </p:pic>
    </p:spTree>
    <p:extLst>
      <p:ext uri="{BB962C8B-B14F-4D97-AF65-F5344CB8AC3E}">
        <p14:creationId xmlns:p14="http://schemas.microsoft.com/office/powerpoint/2010/main" val="26060746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b="1" dirty="0">
                <a:latin typeface="Times New Roman" panose="02020603050405020304" pitchFamily="18" charset="0"/>
                <a:cs typeface="Times New Roman" panose="02020603050405020304" pitchFamily="18" charset="0"/>
              </a:rPr>
              <a:t>Deployment Models of Cloud Computing</a:t>
            </a:r>
          </a:p>
        </p:txBody>
      </p:sp>
      <p:sp>
        <p:nvSpPr>
          <p:cNvPr id="3" name="Content Placeholder 2"/>
          <p:cNvSpPr>
            <a:spLocks noGrp="1"/>
          </p:cNvSpPr>
          <p:nvPr>
            <p:ph idx="1"/>
          </p:nvPr>
        </p:nvSpPr>
        <p:spPr/>
        <p:txBody>
          <a:bodyPr>
            <a:normAutofit fontScale="55000" lnSpcReduction="20000"/>
          </a:bodyPr>
          <a:lstStyle/>
          <a:p>
            <a:pPr marL="0" indent="0">
              <a:buNone/>
            </a:pPr>
            <a:r>
              <a:rPr dirty="0">
                <a:latin typeface="Times New Roman" panose="02020603050405020304" pitchFamily="18" charset="0"/>
                <a:cs typeface="Times New Roman" panose="02020603050405020304" pitchFamily="18" charset="0"/>
              </a:rPr>
              <a:t>1</a:t>
            </a:r>
            <a:r>
              <a:rPr b="1" dirty="0">
                <a:highlight>
                  <a:srgbClr val="FFFF00"/>
                </a:highlight>
                <a:latin typeface="Times New Roman" panose="02020603050405020304" pitchFamily="18" charset="0"/>
                <a:cs typeface="Times New Roman" panose="02020603050405020304" pitchFamily="18" charset="0"/>
              </a:rPr>
              <a:t>. Public Cloud:</a:t>
            </a:r>
          </a:p>
          <a:p>
            <a:pPr marL="0" indent="0">
              <a:buNone/>
            </a:pPr>
            <a:r>
              <a:rPr dirty="0">
                <a:latin typeface="Times New Roman" panose="02020603050405020304" pitchFamily="18" charset="0"/>
                <a:cs typeface="Times New Roman" panose="02020603050405020304" pitchFamily="18" charset="0"/>
              </a:rPr>
              <a:t>  - Services delivered over the internet, shared among users.</a:t>
            </a:r>
          </a:p>
          <a:p>
            <a:pPr marL="0" indent="0">
              <a:buNone/>
            </a:pPr>
            <a:r>
              <a:rPr dirty="0">
                <a:latin typeface="Times New Roman" panose="02020603050405020304" pitchFamily="18" charset="0"/>
                <a:cs typeface="Times New Roman" panose="02020603050405020304" pitchFamily="18" charset="0"/>
              </a:rPr>
              <a:t>  - Example: Small business using Dropbox.</a:t>
            </a:r>
          </a:p>
          <a:p>
            <a:endParaRPr dirty="0">
              <a:latin typeface="Times New Roman" panose="02020603050405020304" pitchFamily="18" charset="0"/>
              <a:cs typeface="Times New Roman" panose="02020603050405020304" pitchFamily="18" charset="0"/>
            </a:endParaRPr>
          </a:p>
          <a:p>
            <a:pPr marL="0" indent="0">
              <a:buNone/>
            </a:pPr>
            <a:r>
              <a:rPr b="1" dirty="0">
                <a:highlight>
                  <a:srgbClr val="FFFF00"/>
                </a:highlight>
                <a:latin typeface="Times New Roman" panose="02020603050405020304" pitchFamily="18" charset="0"/>
                <a:cs typeface="Times New Roman" panose="02020603050405020304" pitchFamily="18" charset="0"/>
              </a:rPr>
              <a:t>2. Private Cloud:</a:t>
            </a:r>
          </a:p>
          <a:p>
            <a:pPr marL="0" indent="0">
              <a:buNone/>
            </a:pPr>
            <a:r>
              <a:rPr dirty="0">
                <a:latin typeface="Times New Roman" panose="02020603050405020304" pitchFamily="18" charset="0"/>
                <a:cs typeface="Times New Roman" panose="02020603050405020304" pitchFamily="18" charset="0"/>
              </a:rPr>
              <a:t>  - Dedicated to a single organization for better security.</a:t>
            </a:r>
          </a:p>
          <a:p>
            <a:pPr marL="0" indent="0">
              <a:buNone/>
            </a:pPr>
            <a:r>
              <a:rPr lang="en-GB" dirty="0">
                <a:latin typeface="Times New Roman" panose="02020603050405020304" pitchFamily="18" charset="0"/>
                <a:cs typeface="Times New Roman" panose="02020603050405020304" pitchFamily="18" charset="0"/>
              </a:rPr>
              <a:t> </a:t>
            </a:r>
            <a:r>
              <a:rPr dirty="0">
                <a:latin typeface="Times New Roman" panose="02020603050405020304" pitchFamily="18" charset="0"/>
                <a:cs typeface="Times New Roman" panose="02020603050405020304" pitchFamily="18" charset="0"/>
              </a:rPr>
              <a:t> - Example: Bank securing data with a private cloud.</a:t>
            </a:r>
          </a:p>
          <a:p>
            <a:endParaRPr dirty="0">
              <a:latin typeface="Times New Roman" panose="02020603050405020304" pitchFamily="18" charset="0"/>
              <a:cs typeface="Times New Roman" panose="02020603050405020304" pitchFamily="18" charset="0"/>
            </a:endParaRPr>
          </a:p>
          <a:p>
            <a:pPr marL="0" indent="0">
              <a:buNone/>
            </a:pPr>
            <a:r>
              <a:rPr b="1" dirty="0">
                <a:highlight>
                  <a:srgbClr val="FFFF00"/>
                </a:highlight>
                <a:latin typeface="Times New Roman" panose="02020603050405020304" pitchFamily="18" charset="0"/>
                <a:cs typeface="Times New Roman" panose="02020603050405020304" pitchFamily="18" charset="0"/>
              </a:rPr>
              <a:t>3. Hybrid Cloud:</a:t>
            </a:r>
          </a:p>
          <a:p>
            <a:pPr marL="0" indent="0">
              <a:buNone/>
            </a:pPr>
            <a:r>
              <a:rPr dirty="0">
                <a:latin typeface="Times New Roman" panose="02020603050405020304" pitchFamily="18" charset="0"/>
                <a:cs typeface="Times New Roman" panose="02020603050405020304" pitchFamily="18" charset="0"/>
              </a:rPr>
              <a:t>   - Combines public and private clouds for flexibility.</a:t>
            </a:r>
          </a:p>
          <a:p>
            <a:pPr marL="0" indent="0">
              <a:buNone/>
            </a:pPr>
            <a:r>
              <a:rPr dirty="0">
                <a:latin typeface="Times New Roman" panose="02020603050405020304" pitchFamily="18" charset="0"/>
                <a:cs typeface="Times New Roman" panose="02020603050405020304" pitchFamily="18" charset="0"/>
              </a:rPr>
              <a:t>   - Example: Retail company using both public and private clouds.</a:t>
            </a:r>
          </a:p>
          <a:p>
            <a:endParaRPr dirty="0">
              <a:latin typeface="Times New Roman" panose="02020603050405020304" pitchFamily="18" charset="0"/>
              <a:cs typeface="Times New Roman" panose="02020603050405020304" pitchFamily="18" charset="0"/>
            </a:endParaRPr>
          </a:p>
          <a:p>
            <a:pPr marL="0" indent="0">
              <a:buNone/>
            </a:pPr>
            <a:r>
              <a:rPr b="1" dirty="0">
                <a:highlight>
                  <a:srgbClr val="FFFF00"/>
                </a:highlight>
                <a:latin typeface="Times New Roman" panose="02020603050405020304" pitchFamily="18" charset="0"/>
                <a:cs typeface="Times New Roman" panose="02020603050405020304" pitchFamily="18" charset="0"/>
              </a:rPr>
              <a:t>4. Community Cloud:</a:t>
            </a:r>
          </a:p>
          <a:p>
            <a:pPr marL="0" indent="0">
              <a:buNone/>
            </a:pPr>
            <a:r>
              <a:rPr dirty="0">
                <a:latin typeface="Times New Roman" panose="02020603050405020304" pitchFamily="18" charset="0"/>
                <a:cs typeface="Times New Roman" panose="02020603050405020304" pitchFamily="18" charset="0"/>
              </a:rPr>
              <a:t>   - Shared infrastructure for common interests.</a:t>
            </a:r>
          </a:p>
          <a:p>
            <a:pPr marL="0" indent="0">
              <a:buNone/>
            </a:pPr>
            <a:r>
              <a:rPr dirty="0">
                <a:latin typeface="Times New Roman" panose="02020603050405020304" pitchFamily="18" charset="0"/>
                <a:cs typeface="Times New Roman" panose="02020603050405020304" pitchFamily="18" charset="0"/>
              </a:rPr>
              <a:t>   - Real-Life Example: Universities sharing research data.</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2872A67-7D9E-64F9-CBFF-78EF7CF9CE53}"/>
              </a:ext>
            </a:extLst>
          </p:cNvPr>
          <p:cNvPicPr>
            <a:picLocks noChangeAspect="1"/>
          </p:cNvPicPr>
          <p:nvPr/>
        </p:nvPicPr>
        <p:blipFill>
          <a:blip r:embed="rId2"/>
          <a:stretch>
            <a:fillRect/>
          </a:stretch>
        </p:blipFill>
        <p:spPr>
          <a:xfrm>
            <a:off x="163285" y="433873"/>
            <a:ext cx="8817429" cy="5616630"/>
          </a:xfrm>
          <a:prstGeom prst="rect">
            <a:avLst/>
          </a:prstGeom>
        </p:spPr>
      </p:pic>
    </p:spTree>
    <p:extLst>
      <p:ext uri="{BB962C8B-B14F-4D97-AF65-F5344CB8AC3E}">
        <p14:creationId xmlns:p14="http://schemas.microsoft.com/office/powerpoint/2010/main" val="29741561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Benefits of Cloud Computing</a:t>
            </a:r>
          </a:p>
        </p:txBody>
      </p:sp>
      <p:sp>
        <p:nvSpPr>
          <p:cNvPr id="3" name="Content Placeholder 2"/>
          <p:cNvSpPr>
            <a:spLocks noGrp="1"/>
          </p:cNvSpPr>
          <p:nvPr>
            <p:ph idx="1"/>
          </p:nvPr>
        </p:nvSpPr>
        <p:spPr/>
        <p:txBody>
          <a:bodyPr>
            <a:normAutofit lnSpcReduction="10000"/>
          </a:bodyPr>
          <a:lstStyle/>
          <a:p>
            <a:pPr marL="0" indent="0" algn="just">
              <a:buNone/>
            </a:pPr>
            <a:r>
              <a:rPr lang="en-GB" b="1" dirty="0">
                <a:latin typeface="Times New Roman" panose="02020603050405020304" pitchFamily="18" charset="0"/>
                <a:cs typeface="Times New Roman" panose="02020603050405020304" pitchFamily="18" charset="0"/>
              </a:rPr>
              <a:t>1.</a:t>
            </a:r>
            <a:r>
              <a:rPr b="1" dirty="0">
                <a:latin typeface="Times New Roman" panose="02020603050405020304" pitchFamily="18" charset="0"/>
                <a:cs typeface="Times New Roman" panose="02020603050405020304" pitchFamily="18" charset="0"/>
              </a:rPr>
              <a:t>Cost Savings</a:t>
            </a:r>
            <a:r>
              <a:rPr dirty="0">
                <a:latin typeface="Times New Roman" panose="02020603050405020304" pitchFamily="18" charset="0"/>
                <a:cs typeface="Times New Roman" panose="02020603050405020304" pitchFamily="18" charset="0"/>
              </a:rPr>
              <a:t>: Pay only for resources used.</a:t>
            </a:r>
          </a:p>
          <a:p>
            <a:pPr marL="0" indent="0" algn="just">
              <a:buNone/>
            </a:pPr>
            <a:r>
              <a:rPr lang="en-GB" b="1"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a:t>
            </a:r>
            <a:r>
              <a:rPr b="1" dirty="0">
                <a:latin typeface="Times New Roman" panose="02020603050405020304" pitchFamily="18" charset="0"/>
                <a:cs typeface="Times New Roman" panose="02020603050405020304" pitchFamily="18" charset="0"/>
              </a:rPr>
              <a:t>Scalability:</a:t>
            </a:r>
            <a:r>
              <a:rPr dirty="0">
                <a:latin typeface="Times New Roman" panose="02020603050405020304" pitchFamily="18" charset="0"/>
                <a:cs typeface="Times New Roman" panose="02020603050405020304" pitchFamily="18" charset="0"/>
              </a:rPr>
              <a:t> Easily scale up or down based on needs.</a:t>
            </a:r>
          </a:p>
          <a:p>
            <a:pPr marL="0" indent="0" algn="just">
              <a:buNone/>
            </a:pPr>
            <a:r>
              <a:rPr lang="en-GB" b="1"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a:t>
            </a:r>
            <a:r>
              <a:rPr b="1" dirty="0">
                <a:latin typeface="Times New Roman" panose="02020603050405020304" pitchFamily="18" charset="0"/>
                <a:cs typeface="Times New Roman" panose="02020603050405020304" pitchFamily="18" charset="0"/>
              </a:rPr>
              <a:t>Flexibility</a:t>
            </a:r>
            <a:r>
              <a:rPr dirty="0">
                <a:latin typeface="Times New Roman" panose="02020603050405020304" pitchFamily="18" charset="0"/>
                <a:cs typeface="Times New Roman" panose="02020603050405020304" pitchFamily="18" charset="0"/>
              </a:rPr>
              <a:t>: Access services anytime, anywhere.</a:t>
            </a:r>
          </a:p>
          <a:p>
            <a:pPr marL="0" indent="0" algn="just">
              <a:buNone/>
            </a:pPr>
            <a:r>
              <a:rPr lang="en-GB" b="1" dirty="0">
                <a:latin typeface="Times New Roman" panose="02020603050405020304" pitchFamily="18" charset="0"/>
                <a:cs typeface="Times New Roman" panose="02020603050405020304" pitchFamily="18" charset="0"/>
              </a:rPr>
              <a:t>4.</a:t>
            </a:r>
            <a:r>
              <a:rPr b="1" dirty="0">
                <a:latin typeface="Times New Roman" panose="02020603050405020304" pitchFamily="18" charset="0"/>
                <a:cs typeface="Times New Roman" panose="02020603050405020304" pitchFamily="18" charset="0"/>
              </a:rPr>
              <a:t>Security</a:t>
            </a:r>
            <a:r>
              <a:rPr dirty="0">
                <a:latin typeface="Times New Roman" panose="02020603050405020304" pitchFamily="18" charset="0"/>
                <a:cs typeface="Times New Roman" panose="02020603050405020304" pitchFamily="18" charset="0"/>
              </a:rPr>
              <a:t>: Advanced security measures provided by cloud providers.</a:t>
            </a:r>
          </a:p>
          <a:p>
            <a:pPr marL="0" indent="0" algn="just">
              <a:buNone/>
            </a:pPr>
            <a:r>
              <a:rPr lang="en-GB" b="1" dirty="0">
                <a:latin typeface="Times New Roman" panose="02020603050405020304" pitchFamily="18" charset="0"/>
                <a:cs typeface="Times New Roman" panose="02020603050405020304" pitchFamily="18" charset="0"/>
              </a:rPr>
              <a:t>5</a:t>
            </a:r>
            <a:r>
              <a:rPr lang="en-GB" dirty="0">
                <a:latin typeface="Times New Roman" panose="02020603050405020304" pitchFamily="18" charset="0"/>
                <a:cs typeface="Times New Roman" panose="02020603050405020304" pitchFamily="18" charset="0"/>
              </a:rPr>
              <a:t>.</a:t>
            </a:r>
            <a:r>
              <a:rPr b="1" dirty="0">
                <a:latin typeface="Times New Roman" panose="02020603050405020304" pitchFamily="18" charset="0"/>
                <a:cs typeface="Times New Roman" panose="02020603050405020304" pitchFamily="18" charset="0"/>
              </a:rPr>
              <a:t>Efficiency</a:t>
            </a:r>
            <a:r>
              <a:rPr dirty="0">
                <a:latin typeface="Times New Roman" panose="02020603050405020304" pitchFamily="18" charset="0"/>
                <a:cs typeface="Times New Roman" panose="02020603050405020304" pitchFamily="18" charset="0"/>
              </a:rPr>
              <a:t>: Reduce time managing IT infrastructure.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5877-04DE-54DB-D5F0-36C77B99484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6366289-069F-ACFE-0B14-CDB52175716B}"/>
              </a:ext>
            </a:extLst>
          </p:cNvPr>
          <p:cNvPicPr>
            <a:picLocks noChangeAspect="1"/>
          </p:cNvPicPr>
          <p:nvPr/>
        </p:nvPicPr>
        <p:blipFill>
          <a:blip r:embed="rId2"/>
          <a:stretch>
            <a:fillRect/>
          </a:stretch>
        </p:blipFill>
        <p:spPr>
          <a:xfrm>
            <a:off x="172616" y="531845"/>
            <a:ext cx="8798767" cy="5597382"/>
          </a:xfrm>
          <a:prstGeom prst="rect">
            <a:avLst/>
          </a:prstGeom>
        </p:spPr>
      </p:pic>
    </p:spTree>
    <p:extLst>
      <p:ext uri="{BB962C8B-B14F-4D97-AF65-F5344CB8AC3E}">
        <p14:creationId xmlns:p14="http://schemas.microsoft.com/office/powerpoint/2010/main" val="2778868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Conclusion</a:t>
            </a:r>
          </a:p>
        </p:txBody>
      </p:sp>
      <p:sp>
        <p:nvSpPr>
          <p:cNvPr id="3" name="Content Placeholder 2"/>
          <p:cNvSpPr>
            <a:spLocks noGrp="1"/>
          </p:cNvSpPr>
          <p:nvPr>
            <p:ph idx="1"/>
          </p:nvPr>
        </p:nvSpPr>
        <p:spPr/>
        <p:txBody>
          <a:bodyPr/>
          <a:lstStyle/>
          <a:p>
            <a:pPr marL="0" indent="0" algn="just">
              <a:buNone/>
            </a:pPr>
            <a:r>
              <a:rPr dirty="0">
                <a:latin typeface="Times New Roman" panose="02020603050405020304" pitchFamily="18" charset="0"/>
                <a:cs typeface="Times New Roman" panose="02020603050405020304" pitchFamily="18" charset="0"/>
              </a:rPr>
              <a:t>• Cloud computing has revolutionized industries by enabling businesses to innovate faster and reduce costs.</a:t>
            </a:r>
          </a:p>
          <a:p>
            <a:pPr marL="0" indent="0" algn="just">
              <a:buNone/>
            </a:pPr>
            <a:r>
              <a:rPr dirty="0">
                <a:latin typeface="Times New Roman" panose="02020603050405020304" pitchFamily="18" charset="0"/>
                <a:cs typeface="Times New Roman" panose="02020603050405020304" pitchFamily="18" charset="0"/>
              </a:rPr>
              <a:t>• Offers a variety of service and deployment models to suit diverse needs.</a:t>
            </a:r>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Empowers businesses to focus on growth and innovation without worrying about IT infrastructure.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FDB1E6-836B-95E4-8793-CFABF7BEC96B}"/>
              </a:ext>
            </a:extLst>
          </p:cNvPr>
          <p:cNvPicPr>
            <a:picLocks noChangeAspect="1"/>
          </p:cNvPicPr>
          <p:nvPr/>
        </p:nvPicPr>
        <p:blipFill>
          <a:blip r:embed="rId2"/>
          <a:stretch>
            <a:fillRect/>
          </a:stretch>
        </p:blipFill>
        <p:spPr>
          <a:xfrm>
            <a:off x="149290" y="373224"/>
            <a:ext cx="8826759" cy="6064898"/>
          </a:xfrm>
          <a:prstGeom prst="rect">
            <a:avLst/>
          </a:prstGeom>
        </p:spPr>
      </p:pic>
    </p:spTree>
    <p:extLst>
      <p:ext uri="{BB962C8B-B14F-4D97-AF65-F5344CB8AC3E}">
        <p14:creationId xmlns:p14="http://schemas.microsoft.com/office/powerpoint/2010/main" val="28936260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b="1" dirty="0"/>
              <a:t>Questions &amp; Discussion</a:t>
            </a:r>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dirty="0"/>
              <a:t>D</a:t>
            </a:r>
            <a:r>
              <a:rPr dirty="0"/>
              <a:t>o you have any questions or examples you'd like to share?</a:t>
            </a:r>
          </a:p>
          <a:p>
            <a:pPr marL="0" indent="0" algn="ctr">
              <a:buNone/>
            </a:pPr>
            <a:r>
              <a:rPr dirty="0"/>
              <a:t>Thank You!</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742C1-8248-57B8-CD3D-330538C71DC6}"/>
              </a:ext>
            </a:extLst>
          </p:cNvPr>
          <p:cNvSpPr>
            <a:spLocks noGrp="1"/>
          </p:cNvSpPr>
          <p:nvPr>
            <p:ph type="title"/>
          </p:nvPr>
        </p:nvSpPr>
        <p:spPr/>
        <p:txBody>
          <a:bodyPr/>
          <a:lstStyle/>
          <a:p>
            <a:r>
              <a:rPr lang="en-GB" b="1" dirty="0"/>
              <a:t>Scenarios:</a:t>
            </a:r>
            <a:endParaRPr lang="en-US" b="1" dirty="0"/>
          </a:p>
        </p:txBody>
      </p:sp>
      <p:sp>
        <p:nvSpPr>
          <p:cNvPr id="3" name="Content Placeholder 2">
            <a:extLst>
              <a:ext uri="{FF2B5EF4-FFF2-40B4-BE49-F238E27FC236}">
                <a16:creationId xmlns:a16="http://schemas.microsoft.com/office/drawing/2014/main" id="{B245ACBC-0CD1-BA56-CE45-69DBD0132B2F}"/>
              </a:ext>
            </a:extLst>
          </p:cNvPr>
          <p:cNvSpPr>
            <a:spLocks noGrp="1"/>
          </p:cNvSpPr>
          <p:nvPr>
            <p:ph idx="1"/>
          </p:nvPr>
        </p:nvSpPr>
        <p:spPr>
          <a:xfrm>
            <a:off x="457200" y="1160206"/>
            <a:ext cx="8229600" cy="4965957"/>
          </a:xfrm>
        </p:spPr>
        <p:txBody>
          <a:bodyPr>
            <a:normAutofit/>
          </a:bodyPr>
          <a:lstStyle/>
          <a:p>
            <a:pPr marL="514350" indent="-514350" algn="just">
              <a:buAutoNum type="arabicPeriod"/>
            </a:pPr>
            <a:r>
              <a:rPr lang="en-US" sz="2800" dirty="0">
                <a:latin typeface="Times New Roman" panose="02020603050405020304" pitchFamily="18" charset="0"/>
                <a:cs typeface="Times New Roman" panose="02020603050405020304" pitchFamily="18" charset="0"/>
              </a:rPr>
              <a:t>A mid-sized company needs to reduce IT costs while maintaining application performance. Which cloud service model would best suit their needs, and why?</a:t>
            </a:r>
          </a:p>
          <a:p>
            <a:pPr marL="0" indent="0" algn="just">
              <a:buNone/>
            </a:pPr>
            <a:r>
              <a:rPr lang="en-US" sz="1600" i="1" dirty="0">
                <a:latin typeface="Times New Roman" panose="02020603050405020304" pitchFamily="18" charset="0"/>
                <a:cs typeface="Times New Roman" panose="02020603050405020304" pitchFamily="18" charset="0"/>
              </a:rPr>
              <a:t>(Hint: SaaS for applications or IaaS for infrastructure flexibility.)</a:t>
            </a:r>
          </a:p>
          <a:p>
            <a:pPr marL="0" indent="0" algn="just">
              <a:buNone/>
            </a:pPr>
            <a:endParaRPr lang="en-US" sz="1600" i="1" dirty="0">
              <a:latin typeface="Times New Roman" panose="02020603050405020304" pitchFamily="18" charset="0"/>
              <a:cs typeface="Times New Roman" panose="02020603050405020304" pitchFamily="18" charset="0"/>
            </a:endParaRPr>
          </a:p>
          <a:p>
            <a:pPr marL="0" indent="0" algn="just">
              <a:buNone/>
            </a:pPr>
            <a:r>
              <a:rPr lang="en-US" sz="2800" dirty="0"/>
              <a:t>2. A manufacturing company needs real-time data processing for IoT devices in remote locations. Which cloud service or approach would be most effective?</a:t>
            </a:r>
          </a:p>
          <a:p>
            <a:pPr marL="0" indent="0" algn="just">
              <a:buNone/>
            </a:pPr>
            <a:r>
              <a:rPr lang="en-US" sz="1600" i="1" dirty="0">
                <a:latin typeface="Times New Roman" panose="02020603050405020304" pitchFamily="18" charset="0"/>
                <a:cs typeface="Times New Roman" panose="02020603050405020304" pitchFamily="18" charset="0"/>
              </a:rPr>
              <a:t>(Hint: Edge computing services like AWS IoT Greengrass or Azure IoT Edge.)</a:t>
            </a:r>
            <a:endParaRPr 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6710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49C965-CAD4-F9EB-9B15-E1C8B6E2A06F}"/>
              </a:ext>
            </a:extLst>
          </p:cNvPr>
          <p:cNvSpPr>
            <a:spLocks noGrp="1"/>
          </p:cNvSpPr>
          <p:nvPr>
            <p:ph idx="1"/>
          </p:nvPr>
        </p:nvSpPr>
        <p:spPr>
          <a:xfrm>
            <a:off x="457200" y="223934"/>
            <a:ext cx="8229600" cy="6204857"/>
          </a:xfrm>
        </p:spPr>
        <p:txBody>
          <a:bodyPr>
            <a:normAutofit/>
          </a:bodyPr>
          <a:lstStyle/>
          <a:p>
            <a:pPr marL="0" indent="0" algn="just">
              <a:buNone/>
            </a:pPr>
            <a:r>
              <a:rPr lang="en-US" b="1" dirty="0">
                <a:latin typeface="Times New Roman" panose="02020603050405020304" pitchFamily="18" charset="0"/>
                <a:cs typeface="Times New Roman" panose="02020603050405020304" pitchFamily="18" charset="0"/>
              </a:rPr>
              <a:t>Another Definition:</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Cloud computing is defined as the use of hosted services, such as data storage, servers, databases, networking, and software over the internet. Since cloud computing began, the world has witnessed an explosion of cloud-based applications and services in IT, which continue to expand. </a:t>
            </a:r>
          </a:p>
          <a:p>
            <a:pPr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Almost every application we use resides on the cloud, helping us save storage space, expenses, and time.</a:t>
            </a:r>
          </a:p>
        </p:txBody>
      </p:sp>
    </p:spTree>
    <p:extLst>
      <p:ext uri="{BB962C8B-B14F-4D97-AF65-F5344CB8AC3E}">
        <p14:creationId xmlns:p14="http://schemas.microsoft.com/office/powerpoint/2010/main" val="2539428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885C63-FC75-4B80-323C-9DF56DE0AB85}"/>
              </a:ext>
            </a:extLst>
          </p:cNvPr>
          <p:cNvSpPr txBox="1"/>
          <p:nvPr/>
        </p:nvSpPr>
        <p:spPr>
          <a:xfrm>
            <a:off x="83574" y="577164"/>
            <a:ext cx="8976852" cy="4339650"/>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3. A game development studio needs high-performance computing resources to render graphics for its upcoming project. They want to scale down resources after completing the rendering phase.</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Question</a:t>
            </a:r>
            <a:r>
              <a:rPr lang="en-US" sz="2400" dirty="0">
                <a:latin typeface="Times New Roman" panose="02020603050405020304" pitchFamily="18" charset="0"/>
                <a:cs typeface="Times New Roman" panose="02020603050405020304" pitchFamily="18" charset="0"/>
              </a:rPr>
              <a:t>: Which cloud service model is best suited for their needs, and why?</a:t>
            </a:r>
          </a:p>
          <a:p>
            <a:pPr algn="just"/>
            <a:r>
              <a:rPr lang="en-US" sz="2000" i="1" dirty="0">
                <a:latin typeface="Times New Roman" panose="02020603050405020304" pitchFamily="18" charset="0"/>
                <a:cs typeface="Times New Roman" panose="02020603050405020304" pitchFamily="18" charset="0"/>
              </a:rPr>
              <a:t>(Hint: IaaS)</a:t>
            </a:r>
          </a:p>
          <a:p>
            <a:pPr algn="just"/>
            <a:endParaRPr lang="en-US" sz="2000" i="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4</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small startup is building a mobile app and wants to deploy it quickly without managing servers or worrying about scaling.</a:t>
            </a:r>
          </a:p>
          <a:p>
            <a:pPr algn="just">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Question</a:t>
            </a:r>
            <a:r>
              <a:rPr lang="en-US" sz="2400" dirty="0">
                <a:latin typeface="Times New Roman" panose="02020603050405020304" pitchFamily="18" charset="0"/>
                <a:cs typeface="Times New Roman" panose="02020603050405020304" pitchFamily="18" charset="0"/>
              </a:rPr>
              <a:t>: How does PaaS simplify the app development process for this startup?</a:t>
            </a:r>
          </a:p>
          <a:p>
            <a:pPr algn="just"/>
            <a:endParaRPr 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355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loud Computing Architecture">
            <a:extLst>
              <a:ext uri="{FF2B5EF4-FFF2-40B4-BE49-F238E27FC236}">
                <a16:creationId xmlns:a16="http://schemas.microsoft.com/office/drawing/2014/main" id="{6C718E7B-10AB-6398-EB0C-356FBB491B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75" y="271463"/>
            <a:ext cx="7893697" cy="631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152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1FDACB-ED1A-4AF4-2C6B-2104BA7503BD}"/>
              </a:ext>
            </a:extLst>
          </p:cNvPr>
          <p:cNvPicPr>
            <a:picLocks noChangeAspect="1"/>
          </p:cNvPicPr>
          <p:nvPr/>
        </p:nvPicPr>
        <p:blipFill>
          <a:blip r:embed="rId2"/>
          <a:stretch>
            <a:fillRect/>
          </a:stretch>
        </p:blipFill>
        <p:spPr>
          <a:xfrm>
            <a:off x="200607" y="854602"/>
            <a:ext cx="8742785" cy="4924860"/>
          </a:xfrm>
          <a:prstGeom prst="rect">
            <a:avLst/>
          </a:prstGeom>
        </p:spPr>
      </p:pic>
    </p:spTree>
    <p:extLst>
      <p:ext uri="{BB962C8B-B14F-4D97-AF65-F5344CB8AC3E}">
        <p14:creationId xmlns:p14="http://schemas.microsoft.com/office/powerpoint/2010/main" val="4028342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55DCE-25CC-707D-EBC9-262C98539D3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2A68FA-8913-051E-DBC4-9402975BBED6}"/>
              </a:ext>
            </a:extLst>
          </p:cNvPr>
          <p:cNvPicPr>
            <a:picLocks noChangeAspect="1"/>
          </p:cNvPicPr>
          <p:nvPr/>
        </p:nvPicPr>
        <p:blipFill>
          <a:blip r:embed="rId2"/>
          <a:stretch>
            <a:fillRect/>
          </a:stretch>
        </p:blipFill>
        <p:spPr>
          <a:xfrm>
            <a:off x="144624" y="896976"/>
            <a:ext cx="8854751" cy="4578855"/>
          </a:xfrm>
          <a:prstGeom prst="rect">
            <a:avLst/>
          </a:prstGeom>
        </p:spPr>
      </p:pic>
    </p:spTree>
    <p:extLst>
      <p:ext uri="{BB962C8B-B14F-4D97-AF65-F5344CB8AC3E}">
        <p14:creationId xmlns:p14="http://schemas.microsoft.com/office/powerpoint/2010/main" val="1968123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C87C4A-9C7C-C9A3-E203-DB78209700FF}"/>
              </a:ext>
            </a:extLst>
          </p:cNvPr>
          <p:cNvSpPr>
            <a:spLocks noGrp="1"/>
          </p:cNvSpPr>
          <p:nvPr>
            <p:ph idx="1"/>
          </p:nvPr>
        </p:nvSpPr>
        <p:spPr>
          <a:xfrm>
            <a:off x="457200" y="223936"/>
            <a:ext cx="8229600" cy="6634064"/>
          </a:xfrm>
        </p:spPr>
        <p:txBody>
          <a:bodyPr>
            <a:normAutofit fontScale="92500" lnSpcReduction="10000"/>
          </a:bodyPr>
          <a:lstStyle/>
          <a:p>
            <a:pPr marL="0" indent="0" algn="ctr">
              <a:buNone/>
            </a:pPr>
            <a:r>
              <a:rPr lang="en-US" b="1" u="sng" dirty="0">
                <a:solidFill>
                  <a:srgbClr val="FF0000"/>
                </a:solidFill>
                <a:latin typeface="Times New Roman" panose="02020603050405020304" pitchFamily="18" charset="0"/>
                <a:cs typeface="Times New Roman" panose="02020603050405020304" pitchFamily="18" charset="0"/>
              </a:rPr>
              <a:t>Why It's Called a “Cloud”</a:t>
            </a:r>
          </a:p>
          <a:p>
            <a:pPr marL="0" indent="0" algn="just">
              <a:buNone/>
            </a:pPr>
            <a:endParaRPr lang="en-US" b="1" dirty="0">
              <a:latin typeface="Times New Roman" panose="02020603050405020304" pitchFamily="18" charset="0"/>
              <a:cs typeface="Times New Roman" panose="02020603050405020304" pitchFamily="18" charset="0"/>
            </a:endParaRPr>
          </a:p>
          <a:p>
            <a:pPr>
              <a:buFont typeface="+mj-lt"/>
              <a:buAutoNum type="arabicPeriod"/>
            </a:pPr>
            <a:r>
              <a:rPr lang="en-US" b="1" dirty="0"/>
              <a:t>Representation in Diagrams:</a:t>
            </a:r>
            <a:br>
              <a:rPr lang="en-US" dirty="0"/>
            </a:br>
            <a:r>
              <a:rPr lang="en-US" sz="2600" dirty="0">
                <a:latin typeface="Times New Roman" panose="02020603050405020304" pitchFamily="18" charset="0"/>
                <a:cs typeface="Times New Roman" panose="02020603050405020304" pitchFamily="18" charset="0"/>
              </a:rPr>
              <a:t>In early network diagrams, the internet was often represented as a fluffy cloud to abstract its complexity. The cloud symbolized an unseen infrastructure delivering data and resources.</a:t>
            </a:r>
          </a:p>
          <a:p>
            <a:pPr marL="0" indent="0">
              <a:buNone/>
            </a:pPr>
            <a:r>
              <a:rPr lang="en-US" b="1" dirty="0">
                <a:latin typeface="Times New Roman" panose="02020603050405020304" pitchFamily="18" charset="0"/>
                <a:cs typeface="Times New Roman" panose="02020603050405020304" pitchFamily="18" charset="0"/>
              </a:rPr>
              <a:t>2.Abstraction of Complexity: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Just like a real cloud obscures what's behind it, cloud 	computing hides the underlying physical infrastructure from 	users. People don't see the servers, storage devices, or data 	centers; they simply access services seamlessly.</a:t>
            </a:r>
          </a:p>
          <a:p>
            <a:pPr marL="0" indent="0">
              <a:buNone/>
            </a:pPr>
            <a:r>
              <a:rPr lang="en-US" b="1" dirty="0">
                <a:latin typeface="Times New Roman" panose="02020603050405020304" pitchFamily="18" charset="0"/>
                <a:cs typeface="Times New Roman" panose="02020603050405020304" pitchFamily="18" charset="0"/>
              </a:rPr>
              <a:t>3.Omnipresence and Accessibility:</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Similar to how clouds are everywhere in the sky, cloud 	computing services are accessible globally, as long as there is 	an internet connection.</a:t>
            </a:r>
          </a:p>
          <a:p>
            <a:endParaRPr lang="en-US" dirty="0"/>
          </a:p>
        </p:txBody>
      </p:sp>
    </p:spTree>
    <p:extLst>
      <p:ext uri="{BB962C8B-B14F-4D97-AF65-F5344CB8AC3E}">
        <p14:creationId xmlns:p14="http://schemas.microsoft.com/office/powerpoint/2010/main" val="27898915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TotalTime>
  <Words>1136</Words>
  <Application>Microsoft Office PowerPoint</Application>
  <PresentationFormat>On-screen Show (4:3)</PresentationFormat>
  <Paragraphs>92</Paragraphs>
  <Slides>50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Times New Roman</vt:lpstr>
      <vt:lpstr>Wingdings</vt:lpstr>
      <vt:lpstr>Office Theme</vt:lpstr>
      <vt:lpstr>Cloud Computing</vt:lpstr>
      <vt:lpstr>PowerPoint Presentation</vt:lpstr>
      <vt:lpstr>What is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Models of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Deployment Models of Cloud Computing</vt:lpstr>
      <vt:lpstr>PowerPoint Presentation</vt:lpstr>
      <vt:lpstr>Benefits of Cloud Computing</vt:lpstr>
      <vt:lpstr>PowerPoint Presentation</vt:lpstr>
      <vt:lpstr>Conclusion</vt:lpstr>
      <vt:lpstr>PowerPoint Presentation</vt:lpstr>
      <vt:lpstr>Questions &amp; Discussion</vt:lpstr>
      <vt:lpstr>Scenarios: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Johnson Timalsina</dc:creator>
  <cp:keywords/>
  <dc:description>generated using python-pptx</dc:description>
  <cp:lastModifiedBy>Johnson Timalsina</cp:lastModifiedBy>
  <cp:revision>7</cp:revision>
  <dcterms:created xsi:type="dcterms:W3CDTF">2013-01-27T09:14:16Z</dcterms:created>
  <dcterms:modified xsi:type="dcterms:W3CDTF">2024-12-22T07:35:58Z</dcterms:modified>
  <cp:category/>
</cp:coreProperties>
</file>